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256" r:id="rId2"/>
    <p:sldId id="323" r:id="rId3"/>
    <p:sldId id="266" r:id="rId4"/>
    <p:sldId id="273" r:id="rId5"/>
    <p:sldId id="282" r:id="rId6"/>
    <p:sldId id="279" r:id="rId7"/>
    <p:sldId id="331" r:id="rId8"/>
    <p:sldId id="336" r:id="rId9"/>
    <p:sldId id="304" r:id="rId10"/>
    <p:sldId id="335" r:id="rId11"/>
    <p:sldId id="283" r:id="rId12"/>
    <p:sldId id="316" r:id="rId13"/>
    <p:sldId id="330" r:id="rId14"/>
    <p:sldId id="337" r:id="rId15"/>
    <p:sldId id="263" r:id="rId16"/>
    <p:sldId id="298" r:id="rId17"/>
    <p:sldId id="285" r:id="rId18"/>
    <p:sldId id="286" r:id="rId19"/>
    <p:sldId id="326" r:id="rId20"/>
    <p:sldId id="318" r:id="rId21"/>
    <p:sldId id="329" r:id="rId22"/>
    <p:sldId id="287" r:id="rId23"/>
    <p:sldId id="328" r:id="rId24"/>
    <p:sldId id="289" r:id="rId25"/>
    <p:sldId id="293" r:id="rId26"/>
    <p:sldId id="294" r:id="rId27"/>
    <p:sldId id="296" r:id="rId28"/>
    <p:sldId id="295" r:id="rId29"/>
    <p:sldId id="297" r:id="rId30"/>
    <p:sldId id="299" r:id="rId31"/>
    <p:sldId id="301" r:id="rId32"/>
    <p:sldId id="302" r:id="rId33"/>
    <p:sldId id="303" r:id="rId34"/>
    <p:sldId id="305" r:id="rId35"/>
    <p:sldId id="308" r:id="rId36"/>
    <p:sldId id="317" r:id="rId37"/>
    <p:sldId id="309" r:id="rId38"/>
    <p:sldId id="332" r:id="rId39"/>
    <p:sldId id="311" r:id="rId40"/>
    <p:sldId id="324" r:id="rId41"/>
    <p:sldId id="322" r:id="rId42"/>
    <p:sldId id="333" r:id="rId43"/>
    <p:sldId id="312" r:id="rId44"/>
    <p:sldId id="313" r:id="rId45"/>
    <p:sldId id="275" r:id="rId46"/>
    <p:sldId id="261" r:id="rId47"/>
    <p:sldId id="338" r:id="rId48"/>
    <p:sldId id="274" r:id="rId49"/>
    <p:sldId id="276" r:id="rId50"/>
    <p:sldId id="277" r:id="rId51"/>
    <p:sldId id="265" r:id="rId52"/>
    <p:sldId id="340" r:id="rId53"/>
    <p:sldId id="271" r:id="rId54"/>
    <p:sldId id="327" r:id="rId5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96DF9D-56D5-44AD-B05F-57CB72A41D3A}">
          <p14:sldIdLst>
            <p14:sldId id="256"/>
            <p14:sldId id="323"/>
            <p14:sldId id="266"/>
            <p14:sldId id="273"/>
            <p14:sldId id="282"/>
            <p14:sldId id="279"/>
            <p14:sldId id="331"/>
            <p14:sldId id="336"/>
            <p14:sldId id="304"/>
            <p14:sldId id="335"/>
            <p14:sldId id="283"/>
            <p14:sldId id="316"/>
            <p14:sldId id="330"/>
            <p14:sldId id="337"/>
            <p14:sldId id="263"/>
            <p14:sldId id="298"/>
            <p14:sldId id="285"/>
            <p14:sldId id="286"/>
            <p14:sldId id="326"/>
          </p14:sldIdLst>
        </p14:section>
        <p14:section name="Untitled Section" id="{76A1A8E0-A334-4285-87EF-0B8E8555621B}">
          <p14:sldIdLst>
            <p14:sldId id="318"/>
            <p14:sldId id="329"/>
            <p14:sldId id="287"/>
            <p14:sldId id="328"/>
            <p14:sldId id="289"/>
            <p14:sldId id="293"/>
            <p14:sldId id="294"/>
            <p14:sldId id="296"/>
            <p14:sldId id="295"/>
            <p14:sldId id="297"/>
            <p14:sldId id="299"/>
            <p14:sldId id="301"/>
            <p14:sldId id="302"/>
            <p14:sldId id="303"/>
            <p14:sldId id="305"/>
            <p14:sldId id="308"/>
            <p14:sldId id="317"/>
            <p14:sldId id="309"/>
            <p14:sldId id="332"/>
            <p14:sldId id="311"/>
            <p14:sldId id="324"/>
            <p14:sldId id="322"/>
            <p14:sldId id="333"/>
            <p14:sldId id="312"/>
            <p14:sldId id="313"/>
            <p14:sldId id="275"/>
            <p14:sldId id="261"/>
            <p14:sldId id="338"/>
            <p14:sldId id="274"/>
            <p14:sldId id="276"/>
            <p14:sldId id="277"/>
            <p14:sldId id="265"/>
            <p14:sldId id="340"/>
            <p14:sldId id="271"/>
            <p14:sldId id="3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Green" initials="LG" lastIdx="7" clrIdx="0">
    <p:extLst>
      <p:ext uri="{19B8F6BF-5375-455C-9EA6-DF929625EA0E}">
        <p15:presenceInfo xmlns:p15="http://schemas.microsoft.com/office/powerpoint/2012/main" userId="S-1-5-21-448539723-1500820517-1417001333-52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471" autoAdjust="0"/>
    <p:restoredTop sz="52588" autoAdjust="0"/>
  </p:normalViewPr>
  <p:slideViewPr>
    <p:cSldViewPr>
      <p:cViewPr varScale="1">
        <p:scale>
          <a:sx n="76" d="100"/>
          <a:sy n="76" d="100"/>
        </p:scale>
        <p:origin x="7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4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DD22BCA-5A55-4EEF-8E78-5FA1CD44BC7E}" type="datetimeFigureOut">
              <a:rPr lang="en-US" smtClean="0"/>
              <a:pPr/>
              <a:t>12/3/2018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57510EC4-46D1-4403-ADE6-486021747FE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ACBD790-F52F-445C-A79C-9153FF241518}" type="datetimeFigureOut">
              <a:rPr lang="en-US" smtClean="0"/>
              <a:pPr/>
              <a:t>12/3/2018</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40EC5E6C-976E-4B74-99A4-1CE1EA48346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p>
          <a:p>
            <a:endParaRPr lang="en-US" sz="1200" dirty="0"/>
          </a:p>
          <a:p>
            <a:r>
              <a:rPr lang="en-US" sz="1200" dirty="0"/>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10</a:t>
            </a:fld>
            <a:endParaRPr lang="en-US" dirty="0"/>
          </a:p>
        </p:txBody>
      </p:sp>
    </p:spTree>
    <p:extLst>
      <p:ext uri="{BB962C8B-B14F-4D97-AF65-F5344CB8AC3E}">
        <p14:creationId xmlns:p14="http://schemas.microsoft.com/office/powerpoint/2010/main" val="479517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11</a:t>
            </a:fld>
            <a:endParaRPr lang="en-US" dirty="0"/>
          </a:p>
        </p:txBody>
      </p:sp>
    </p:spTree>
    <p:extLst>
      <p:ext uri="{BB962C8B-B14F-4D97-AF65-F5344CB8AC3E}">
        <p14:creationId xmlns:p14="http://schemas.microsoft.com/office/powerpoint/2010/main" val="3562912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 </a:t>
            </a:r>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12</a:t>
            </a:fld>
            <a:endParaRPr lang="en-US" dirty="0"/>
          </a:p>
        </p:txBody>
      </p:sp>
    </p:spTree>
    <p:extLst>
      <p:ext uri="{BB962C8B-B14F-4D97-AF65-F5344CB8AC3E}">
        <p14:creationId xmlns:p14="http://schemas.microsoft.com/office/powerpoint/2010/main" val="1890314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13</a:t>
            </a:fld>
            <a:endParaRPr lang="en-US" dirty="0"/>
          </a:p>
        </p:txBody>
      </p:sp>
    </p:spTree>
    <p:extLst>
      <p:ext uri="{BB962C8B-B14F-4D97-AF65-F5344CB8AC3E}">
        <p14:creationId xmlns:p14="http://schemas.microsoft.com/office/powerpoint/2010/main" val="952306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400" dirty="0">
              <a:solidFill>
                <a:schemeClr val="tx2"/>
              </a:solidFill>
            </a:endParaRPr>
          </a:p>
        </p:txBody>
      </p:sp>
      <p:sp>
        <p:nvSpPr>
          <p:cNvPr id="4" name="Slide Number Placeholder 3"/>
          <p:cNvSpPr>
            <a:spLocks noGrp="1"/>
          </p:cNvSpPr>
          <p:nvPr>
            <p:ph type="sldNum" sz="quarter" idx="10"/>
          </p:nvPr>
        </p:nvSpPr>
        <p:spPr/>
        <p:txBody>
          <a:bodyPr/>
          <a:lstStyle/>
          <a:p>
            <a:fld id="{40EC5E6C-976E-4B74-99A4-1CE1EA48346B}" type="slidenum">
              <a:rPr lang="en-US" smtClean="0"/>
              <a:pPr/>
              <a:t>14</a:t>
            </a:fld>
            <a:endParaRPr lang="en-US" dirty="0"/>
          </a:p>
        </p:txBody>
      </p:sp>
    </p:spTree>
    <p:extLst>
      <p:ext uri="{BB962C8B-B14F-4D97-AF65-F5344CB8AC3E}">
        <p14:creationId xmlns:p14="http://schemas.microsoft.com/office/powerpoint/2010/main" val="278952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16</a:t>
            </a:fld>
            <a:endParaRPr lang="en-US" dirty="0"/>
          </a:p>
        </p:txBody>
      </p:sp>
    </p:spTree>
    <p:extLst>
      <p:ext uri="{BB962C8B-B14F-4D97-AF65-F5344CB8AC3E}">
        <p14:creationId xmlns:p14="http://schemas.microsoft.com/office/powerpoint/2010/main" val="1968994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17</a:t>
            </a:fld>
            <a:endParaRPr lang="en-US" dirty="0"/>
          </a:p>
        </p:txBody>
      </p:sp>
    </p:spTree>
    <p:extLst>
      <p:ext uri="{BB962C8B-B14F-4D97-AF65-F5344CB8AC3E}">
        <p14:creationId xmlns:p14="http://schemas.microsoft.com/office/powerpoint/2010/main" val="235848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18</a:t>
            </a:fld>
            <a:endParaRPr lang="en-US" dirty="0"/>
          </a:p>
        </p:txBody>
      </p:sp>
    </p:spTree>
    <p:extLst>
      <p:ext uri="{BB962C8B-B14F-4D97-AF65-F5344CB8AC3E}">
        <p14:creationId xmlns:p14="http://schemas.microsoft.com/office/powerpoint/2010/main" val="2375002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19</a:t>
            </a:fld>
            <a:endParaRPr lang="en-US" dirty="0"/>
          </a:p>
        </p:txBody>
      </p:sp>
    </p:spTree>
    <p:extLst>
      <p:ext uri="{BB962C8B-B14F-4D97-AF65-F5344CB8AC3E}">
        <p14:creationId xmlns:p14="http://schemas.microsoft.com/office/powerpoint/2010/main" val="657098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a:t>
            </a:fld>
            <a:endParaRPr lang="en-US" dirty="0"/>
          </a:p>
        </p:txBody>
      </p:sp>
    </p:spTree>
    <p:extLst>
      <p:ext uri="{BB962C8B-B14F-4D97-AF65-F5344CB8AC3E}">
        <p14:creationId xmlns:p14="http://schemas.microsoft.com/office/powerpoint/2010/main" val="1475505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20</a:t>
            </a:fld>
            <a:endParaRPr lang="en-US" dirty="0"/>
          </a:p>
        </p:txBody>
      </p:sp>
    </p:spTree>
    <p:extLst>
      <p:ext uri="{BB962C8B-B14F-4D97-AF65-F5344CB8AC3E}">
        <p14:creationId xmlns:p14="http://schemas.microsoft.com/office/powerpoint/2010/main" val="4174410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The next QUESTION FOR THE AUDIENCE at the forum was:  </a:t>
            </a:r>
            <a:r>
              <a:rPr lang="en-US" dirty="0"/>
              <a:t>Who’s input would you request during the risk assessment process and why?</a:t>
            </a:r>
          </a:p>
          <a:p>
            <a:r>
              <a:rPr lang="en-US" sz="1200" b="1" dirty="0">
                <a:solidFill>
                  <a:schemeClr val="tx2"/>
                </a:solidFill>
              </a:rPr>
              <a:t>The following responses were received:</a:t>
            </a:r>
          </a:p>
          <a:p>
            <a:r>
              <a:rPr lang="en-US" sz="1200" b="1" dirty="0">
                <a:solidFill>
                  <a:schemeClr val="tx2"/>
                </a:solidFill>
              </a:rPr>
              <a:t>Frontline staff</a:t>
            </a:r>
          </a:p>
          <a:p>
            <a:r>
              <a:rPr lang="en-US" sz="1200" b="1" dirty="0">
                <a:solidFill>
                  <a:schemeClr val="tx2"/>
                </a:solidFill>
              </a:rPr>
              <a:t>Data reports</a:t>
            </a:r>
          </a:p>
          <a:p>
            <a:r>
              <a:rPr lang="en-US" sz="1200" b="1" dirty="0">
                <a:solidFill>
                  <a:schemeClr val="tx2"/>
                </a:solidFill>
              </a:rPr>
              <a:t>Exit interviews/human resources</a:t>
            </a:r>
          </a:p>
          <a:p>
            <a:r>
              <a:rPr lang="en-US" sz="1200" b="1" dirty="0">
                <a:solidFill>
                  <a:schemeClr val="tx2"/>
                </a:solidFill>
              </a:rPr>
              <a:t>Focus groups with members</a:t>
            </a:r>
          </a:p>
          <a:p>
            <a:r>
              <a:rPr lang="en-US" sz="1200" b="1" dirty="0">
                <a:solidFill>
                  <a:schemeClr val="tx2"/>
                </a:solidFill>
              </a:rPr>
              <a:t>Consultants,</a:t>
            </a:r>
          </a:p>
          <a:p>
            <a:r>
              <a:rPr lang="en-US" sz="1200" b="1" dirty="0">
                <a:solidFill>
                  <a:schemeClr val="tx2"/>
                </a:solidFill>
              </a:rPr>
              <a:t>AND Consumer satisfaction surveys.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the size of your agency, consider that other departments such as Quality, Budget/finance, HR, Administration, and Risk Management may already be auditing.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21</a:t>
            </a:fld>
            <a:endParaRPr lang="en-US" dirty="0"/>
          </a:p>
        </p:txBody>
      </p:sp>
    </p:spTree>
    <p:extLst>
      <p:ext uri="{BB962C8B-B14F-4D97-AF65-F5344CB8AC3E}">
        <p14:creationId xmlns:p14="http://schemas.microsoft.com/office/powerpoint/2010/main" val="962211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22</a:t>
            </a:fld>
            <a:endParaRPr lang="en-US" dirty="0"/>
          </a:p>
        </p:txBody>
      </p:sp>
    </p:spTree>
    <p:extLst>
      <p:ext uri="{BB962C8B-B14F-4D97-AF65-F5344CB8AC3E}">
        <p14:creationId xmlns:p14="http://schemas.microsoft.com/office/powerpoint/2010/main" val="4108513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23</a:t>
            </a:fld>
            <a:endParaRPr lang="en-US" dirty="0"/>
          </a:p>
        </p:txBody>
      </p:sp>
    </p:spTree>
    <p:extLst>
      <p:ext uri="{BB962C8B-B14F-4D97-AF65-F5344CB8AC3E}">
        <p14:creationId xmlns:p14="http://schemas.microsoft.com/office/powerpoint/2010/main" val="25774795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24</a:t>
            </a:fld>
            <a:endParaRPr lang="en-US" dirty="0"/>
          </a:p>
        </p:txBody>
      </p:sp>
    </p:spTree>
    <p:extLst>
      <p:ext uri="{BB962C8B-B14F-4D97-AF65-F5344CB8AC3E}">
        <p14:creationId xmlns:p14="http://schemas.microsoft.com/office/powerpoint/2010/main" val="2101324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25</a:t>
            </a:fld>
            <a:endParaRPr lang="en-US" dirty="0"/>
          </a:p>
        </p:txBody>
      </p:sp>
    </p:spTree>
    <p:extLst>
      <p:ext uri="{BB962C8B-B14F-4D97-AF65-F5344CB8AC3E}">
        <p14:creationId xmlns:p14="http://schemas.microsoft.com/office/powerpoint/2010/main" val="1119917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US" b="1" dirty="0">
              <a:solidFill>
                <a:srgbClr val="0070C0"/>
              </a:solidFill>
            </a:endParaRP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26</a:t>
            </a:fld>
            <a:endParaRPr lang="en-US" dirty="0"/>
          </a:p>
        </p:txBody>
      </p:sp>
    </p:spTree>
    <p:extLst>
      <p:ext uri="{BB962C8B-B14F-4D97-AF65-F5344CB8AC3E}">
        <p14:creationId xmlns:p14="http://schemas.microsoft.com/office/powerpoint/2010/main" val="888633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27</a:t>
            </a:fld>
            <a:endParaRPr lang="en-US" dirty="0"/>
          </a:p>
        </p:txBody>
      </p:sp>
    </p:spTree>
    <p:extLst>
      <p:ext uri="{BB962C8B-B14F-4D97-AF65-F5344CB8AC3E}">
        <p14:creationId xmlns:p14="http://schemas.microsoft.com/office/powerpoint/2010/main" val="3195272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a:t>
            </a:r>
            <a:endParaRPr lang="en-US" dirty="0"/>
          </a:p>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28</a:t>
            </a:fld>
            <a:endParaRPr lang="en-US" dirty="0"/>
          </a:p>
        </p:txBody>
      </p:sp>
    </p:spTree>
    <p:extLst>
      <p:ext uri="{BB962C8B-B14F-4D97-AF65-F5344CB8AC3E}">
        <p14:creationId xmlns:p14="http://schemas.microsoft.com/office/powerpoint/2010/main" val="9790170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29</a:t>
            </a:fld>
            <a:endParaRPr lang="en-US" dirty="0"/>
          </a:p>
        </p:txBody>
      </p:sp>
    </p:spTree>
    <p:extLst>
      <p:ext uri="{BB962C8B-B14F-4D97-AF65-F5344CB8AC3E}">
        <p14:creationId xmlns:p14="http://schemas.microsoft.com/office/powerpoint/2010/main" val="71870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916">
              <a:defRPr/>
            </a:pPr>
            <a:endParaRPr lang="en-US" sz="1200" b="1" dirty="0"/>
          </a:p>
          <a:p>
            <a:pPr defTabSz="924916">
              <a:defRPr/>
            </a:pPr>
            <a:r>
              <a:rPr lang="en-US" sz="1200" b="1" dirty="0"/>
              <a:t> </a:t>
            </a:r>
          </a:p>
          <a:p>
            <a:pPr defTabSz="924916">
              <a:defRPr/>
            </a:pPr>
            <a:endParaRPr lang="en-US" sz="1200" b="1" dirty="0"/>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30</a:t>
            </a:fld>
            <a:endParaRPr lang="en-US" dirty="0"/>
          </a:p>
        </p:txBody>
      </p:sp>
    </p:spTree>
    <p:extLst>
      <p:ext uri="{BB962C8B-B14F-4D97-AF65-F5344CB8AC3E}">
        <p14:creationId xmlns:p14="http://schemas.microsoft.com/office/powerpoint/2010/main" val="3172158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31</a:t>
            </a:fld>
            <a:endParaRPr lang="en-US" dirty="0"/>
          </a:p>
        </p:txBody>
      </p:sp>
    </p:spTree>
    <p:extLst>
      <p:ext uri="{BB962C8B-B14F-4D97-AF65-F5344CB8AC3E}">
        <p14:creationId xmlns:p14="http://schemas.microsoft.com/office/powerpoint/2010/main" val="15684910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US" b="1"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32</a:t>
            </a:fld>
            <a:endParaRPr lang="en-US" dirty="0"/>
          </a:p>
        </p:txBody>
      </p:sp>
    </p:spTree>
    <p:extLst>
      <p:ext uri="{BB962C8B-B14F-4D97-AF65-F5344CB8AC3E}">
        <p14:creationId xmlns:p14="http://schemas.microsoft.com/office/powerpoint/2010/main" val="27924220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33</a:t>
            </a:fld>
            <a:endParaRPr lang="en-US" dirty="0"/>
          </a:p>
        </p:txBody>
      </p:sp>
    </p:spTree>
    <p:extLst>
      <p:ext uri="{BB962C8B-B14F-4D97-AF65-F5344CB8AC3E}">
        <p14:creationId xmlns:p14="http://schemas.microsoft.com/office/powerpoint/2010/main" val="15310383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solidFill>
              </a:rPr>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34</a:t>
            </a:fld>
            <a:endParaRPr lang="en-US" dirty="0"/>
          </a:p>
        </p:txBody>
      </p:sp>
    </p:spTree>
    <p:extLst>
      <p:ext uri="{BB962C8B-B14F-4D97-AF65-F5344CB8AC3E}">
        <p14:creationId xmlns:p14="http://schemas.microsoft.com/office/powerpoint/2010/main" val="5377477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solidFill>
                <a:srgbClr val="0070C0"/>
              </a:solidFill>
            </a:endParaRPr>
          </a:p>
        </p:txBody>
      </p:sp>
      <p:sp>
        <p:nvSpPr>
          <p:cNvPr id="4" name="Slide Number Placeholder 3"/>
          <p:cNvSpPr>
            <a:spLocks noGrp="1"/>
          </p:cNvSpPr>
          <p:nvPr>
            <p:ph type="sldNum" sz="quarter" idx="10"/>
          </p:nvPr>
        </p:nvSpPr>
        <p:spPr/>
        <p:txBody>
          <a:bodyPr/>
          <a:lstStyle/>
          <a:p>
            <a:fld id="{40EC5E6C-976E-4B74-99A4-1CE1EA48346B}" type="slidenum">
              <a:rPr lang="en-US" smtClean="0"/>
              <a:pPr/>
              <a:t>35</a:t>
            </a:fld>
            <a:endParaRPr lang="en-US" dirty="0"/>
          </a:p>
        </p:txBody>
      </p:sp>
    </p:spTree>
    <p:extLst>
      <p:ext uri="{BB962C8B-B14F-4D97-AF65-F5344CB8AC3E}">
        <p14:creationId xmlns:p14="http://schemas.microsoft.com/office/powerpoint/2010/main" val="3106135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2296" indent="0" algn="l">
              <a:buNone/>
            </a:pPr>
            <a:endParaRPr lang="en-US" sz="1200" dirty="0">
              <a:solidFill>
                <a:schemeClr val="tx2"/>
              </a:solidFill>
            </a:endParaRPr>
          </a:p>
        </p:txBody>
      </p:sp>
      <p:sp>
        <p:nvSpPr>
          <p:cNvPr id="4" name="Slide Number Placeholder 3"/>
          <p:cNvSpPr>
            <a:spLocks noGrp="1"/>
          </p:cNvSpPr>
          <p:nvPr>
            <p:ph type="sldNum" sz="quarter" idx="10"/>
          </p:nvPr>
        </p:nvSpPr>
        <p:spPr/>
        <p:txBody>
          <a:bodyPr/>
          <a:lstStyle/>
          <a:p>
            <a:fld id="{40EC5E6C-976E-4B74-99A4-1CE1EA48346B}" type="slidenum">
              <a:rPr lang="en-US" smtClean="0"/>
              <a:pPr/>
              <a:t>36</a:t>
            </a:fld>
            <a:endParaRPr lang="en-US" dirty="0"/>
          </a:p>
        </p:txBody>
      </p:sp>
    </p:spTree>
    <p:extLst>
      <p:ext uri="{BB962C8B-B14F-4D97-AF65-F5344CB8AC3E}">
        <p14:creationId xmlns:p14="http://schemas.microsoft.com/office/powerpoint/2010/main" val="17769009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37</a:t>
            </a:fld>
            <a:endParaRPr lang="en-US" dirty="0"/>
          </a:p>
        </p:txBody>
      </p:sp>
    </p:spTree>
    <p:extLst>
      <p:ext uri="{BB962C8B-B14F-4D97-AF65-F5344CB8AC3E}">
        <p14:creationId xmlns:p14="http://schemas.microsoft.com/office/powerpoint/2010/main" val="1741636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lgn="l">
              <a:buNone/>
            </a:pPr>
            <a:r>
              <a:rPr lang="en-US"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38</a:t>
            </a:fld>
            <a:endParaRPr lang="en-US" dirty="0"/>
          </a:p>
        </p:txBody>
      </p:sp>
    </p:spTree>
    <p:extLst>
      <p:ext uri="{BB962C8B-B14F-4D97-AF65-F5344CB8AC3E}">
        <p14:creationId xmlns:p14="http://schemas.microsoft.com/office/powerpoint/2010/main" val="14493172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39</a:t>
            </a:fld>
            <a:endParaRPr lang="en-US" dirty="0"/>
          </a:p>
        </p:txBody>
      </p:sp>
    </p:spTree>
    <p:extLst>
      <p:ext uri="{BB962C8B-B14F-4D97-AF65-F5344CB8AC3E}">
        <p14:creationId xmlns:p14="http://schemas.microsoft.com/office/powerpoint/2010/main" val="93216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916">
              <a:defRPr/>
            </a:pPr>
            <a:endParaRPr lang="en-US" sz="1400" dirty="0"/>
          </a:p>
          <a:p>
            <a:pPr defTabSz="924916">
              <a:defRPr/>
            </a:pPr>
            <a:endParaRPr lang="en-US" sz="1400" dirty="0"/>
          </a:p>
          <a:p>
            <a:pPr defTabSz="924916">
              <a:defRPr/>
            </a:pPr>
            <a:endParaRPr lang="en-US" dirty="0"/>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1"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40</a:t>
            </a:fld>
            <a:endParaRPr lang="en-US" dirty="0"/>
          </a:p>
        </p:txBody>
      </p:sp>
    </p:spTree>
    <p:extLst>
      <p:ext uri="{BB962C8B-B14F-4D97-AF65-F5344CB8AC3E}">
        <p14:creationId xmlns:p14="http://schemas.microsoft.com/office/powerpoint/2010/main" val="26329466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70C0"/>
                </a:solidFill>
              </a:rPr>
              <a:t> </a:t>
            </a:r>
          </a:p>
          <a:p>
            <a:endParaRPr lang="en-US" b="1" dirty="0">
              <a:solidFill>
                <a:srgbClr val="0070C0"/>
              </a:solidFill>
            </a:endParaRPr>
          </a:p>
          <a:p>
            <a:endParaRPr lang="en-US" b="1" dirty="0">
              <a:solidFill>
                <a:srgbClr val="0070C0"/>
              </a:solidFill>
            </a:endParaRPr>
          </a:p>
          <a:p>
            <a:r>
              <a:rPr lang="en-US" b="1" dirty="0">
                <a:solidFill>
                  <a:srgbClr val="0070C0"/>
                </a:solidFill>
              </a:rPr>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41</a:t>
            </a:fld>
            <a:endParaRPr lang="en-US" dirty="0"/>
          </a:p>
        </p:txBody>
      </p:sp>
    </p:spTree>
    <p:extLst>
      <p:ext uri="{BB962C8B-B14F-4D97-AF65-F5344CB8AC3E}">
        <p14:creationId xmlns:p14="http://schemas.microsoft.com/office/powerpoint/2010/main" val="20957664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0070C0"/>
              </a:solidFill>
            </a:endParaRPr>
          </a:p>
        </p:txBody>
      </p:sp>
      <p:sp>
        <p:nvSpPr>
          <p:cNvPr id="4" name="Slide Number Placeholder 3"/>
          <p:cNvSpPr>
            <a:spLocks noGrp="1"/>
          </p:cNvSpPr>
          <p:nvPr>
            <p:ph type="sldNum" sz="quarter" idx="10"/>
          </p:nvPr>
        </p:nvSpPr>
        <p:spPr/>
        <p:txBody>
          <a:bodyPr/>
          <a:lstStyle/>
          <a:p>
            <a:fld id="{40EC5E6C-976E-4B74-99A4-1CE1EA48346B}" type="slidenum">
              <a:rPr lang="en-US" smtClean="0"/>
              <a:pPr/>
              <a:t>42</a:t>
            </a:fld>
            <a:endParaRPr lang="en-US" dirty="0"/>
          </a:p>
        </p:txBody>
      </p:sp>
    </p:spTree>
    <p:extLst>
      <p:ext uri="{BB962C8B-B14F-4D97-AF65-F5344CB8AC3E}">
        <p14:creationId xmlns:p14="http://schemas.microsoft.com/office/powerpoint/2010/main" val="3369794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1"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43</a:t>
            </a:fld>
            <a:endParaRPr lang="en-US" dirty="0"/>
          </a:p>
        </p:txBody>
      </p:sp>
    </p:spTree>
    <p:extLst>
      <p:ext uri="{BB962C8B-B14F-4D97-AF65-F5344CB8AC3E}">
        <p14:creationId xmlns:p14="http://schemas.microsoft.com/office/powerpoint/2010/main" val="21195070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44</a:t>
            </a:fld>
            <a:endParaRPr lang="en-US" dirty="0"/>
          </a:p>
        </p:txBody>
      </p:sp>
    </p:spTree>
    <p:extLst>
      <p:ext uri="{BB962C8B-B14F-4D97-AF65-F5344CB8AC3E}">
        <p14:creationId xmlns:p14="http://schemas.microsoft.com/office/powerpoint/2010/main" val="20597444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24916" rtl="0" eaLnBrk="1" fontAlgn="auto" latinLnBrk="0" hangingPunct="1">
              <a:lnSpc>
                <a:spcPct val="100000"/>
              </a:lnSpc>
              <a:spcBef>
                <a:spcPts val="0"/>
              </a:spcBef>
              <a:spcAft>
                <a:spcPts val="0"/>
              </a:spcAft>
              <a:buClrTx/>
              <a:buSzTx/>
              <a:buFontTx/>
              <a:buNone/>
              <a:tabLst/>
              <a:defRPr/>
            </a:pPr>
            <a:endParaRPr lang="en-US" sz="1600"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47</a:t>
            </a:fld>
            <a:endParaRPr lang="en-US" dirty="0"/>
          </a:p>
        </p:txBody>
      </p:sp>
    </p:spTree>
    <p:extLst>
      <p:ext uri="{BB962C8B-B14F-4D97-AF65-F5344CB8AC3E}">
        <p14:creationId xmlns:p14="http://schemas.microsoft.com/office/powerpoint/2010/main" val="15130498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baseline="0" dirty="0"/>
          </a:p>
          <a:p>
            <a:pPr marL="0" indent="0">
              <a:buNone/>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40EC5E6C-976E-4B74-99A4-1CE1EA48346B}"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20265" marR="0" lvl="0" indent="-520265" algn="l" defTabSz="914400" rtl="0" eaLnBrk="1" fontAlgn="auto" latinLnBrk="0" hangingPunct="1">
              <a:lnSpc>
                <a:spcPct val="100000"/>
              </a:lnSpc>
              <a:spcBef>
                <a:spcPts val="0"/>
              </a:spcBef>
              <a:spcAft>
                <a:spcPts val="0"/>
              </a:spcAft>
              <a:buClrTx/>
              <a:buSzTx/>
              <a:buFontTx/>
              <a:buNone/>
              <a:tabLst/>
              <a:defRPr/>
            </a:pPr>
            <a:endParaRPr lang="en-US" sz="1400" dirty="0"/>
          </a:p>
          <a:p>
            <a:pPr marL="520265" marR="0" lvl="0" indent="-520265" algn="l" defTabSz="914400" rtl="0" eaLnBrk="1" fontAlgn="auto" latinLnBrk="0" hangingPunct="1">
              <a:lnSpc>
                <a:spcPct val="100000"/>
              </a:lnSpc>
              <a:spcBef>
                <a:spcPts val="0"/>
              </a:spcBef>
              <a:spcAft>
                <a:spcPts val="0"/>
              </a:spcAft>
              <a:buClrTx/>
              <a:buSzTx/>
              <a:buFontTx/>
              <a:buNone/>
              <a:tabLst/>
              <a:defRPr/>
            </a:pPr>
            <a:endParaRPr lang="en-US" sz="1400" dirty="0"/>
          </a:p>
          <a:p>
            <a:pPr marL="520265" indent="-520265"/>
            <a:endParaRPr lang="en-US" sz="1400" dirty="0"/>
          </a:p>
          <a:p>
            <a:pPr marL="520265" indent="-520265"/>
            <a:endParaRPr lang="en-US" sz="1400" dirty="0"/>
          </a:p>
          <a:p>
            <a:pPr marL="520265" indent="-520265"/>
            <a:endParaRPr lang="en-US" sz="1400" dirty="0"/>
          </a:p>
          <a:p>
            <a:pPr marL="520265" indent="-520265"/>
            <a:r>
              <a:rPr lang="en-US" sz="1400" dirty="0"/>
              <a:t>	 </a:t>
            </a:r>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 </a:t>
            </a:r>
          </a:p>
          <a:p>
            <a:pPr defTabSz="924916">
              <a:defRPr/>
            </a:pPr>
            <a:endParaRPr lang="en-US" sz="1200" b="1" dirty="0"/>
          </a:p>
          <a:p>
            <a:pPr defTabSz="924916">
              <a:defRPr/>
            </a:pPr>
            <a:r>
              <a:rPr lang="en-US" sz="1200" dirty="0"/>
              <a:t> </a:t>
            </a:r>
            <a:endParaRPr lang="en-US" sz="1200" b="1" dirty="0"/>
          </a:p>
          <a:p>
            <a:pPr defTabSz="924916">
              <a:defRPr/>
            </a:pPr>
            <a:r>
              <a:rPr lang="en-US" sz="1200" b="1" dirty="0"/>
              <a:t> </a:t>
            </a:r>
            <a:endParaRPr lang="en-US" sz="1200" dirty="0"/>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5</a:t>
            </a:fld>
            <a:endParaRPr lang="en-US" dirty="0"/>
          </a:p>
        </p:txBody>
      </p:sp>
    </p:spTree>
    <p:extLst>
      <p:ext uri="{BB962C8B-B14F-4D97-AF65-F5344CB8AC3E}">
        <p14:creationId xmlns:p14="http://schemas.microsoft.com/office/powerpoint/2010/main" val="328704967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a:p>
            <a:endParaRPr lang="en-US" sz="1400"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82723" lvl="1" indent="-520265"/>
            <a:endParaRPr lang="en-US" baseline="0" dirty="0"/>
          </a:p>
          <a:p>
            <a:pPr marL="520265" indent="-520265"/>
            <a:endParaRPr lang="en-US" dirty="0"/>
          </a:p>
          <a:p>
            <a:pPr marL="520265" indent="-520265"/>
            <a:r>
              <a:rPr lang="en-US" b="1"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52</a:t>
            </a:fld>
            <a:endParaRPr lang="en-US" dirty="0"/>
          </a:p>
        </p:txBody>
      </p:sp>
    </p:spTree>
    <p:extLst>
      <p:ext uri="{BB962C8B-B14F-4D97-AF65-F5344CB8AC3E}">
        <p14:creationId xmlns:p14="http://schemas.microsoft.com/office/powerpoint/2010/main" val="22399888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54</a:t>
            </a:fld>
            <a:endParaRPr lang="en-US" dirty="0"/>
          </a:p>
        </p:txBody>
      </p:sp>
    </p:spTree>
    <p:extLst>
      <p:ext uri="{BB962C8B-B14F-4D97-AF65-F5344CB8AC3E}">
        <p14:creationId xmlns:p14="http://schemas.microsoft.com/office/powerpoint/2010/main" val="204650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a:p>
            <a:pPr defTabSz="924916">
              <a:defRPr/>
            </a:pPr>
            <a:r>
              <a:rPr lang="en-US" sz="1200" b="1" dirty="0"/>
              <a:t> </a:t>
            </a:r>
            <a:endParaRPr lang="en-US" sz="1200" b="0" dirty="0"/>
          </a:p>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7</a:t>
            </a:fld>
            <a:endParaRPr lang="en-US" dirty="0"/>
          </a:p>
        </p:txBody>
      </p:sp>
    </p:spTree>
    <p:extLst>
      <p:ext uri="{BB962C8B-B14F-4D97-AF65-F5344CB8AC3E}">
        <p14:creationId xmlns:p14="http://schemas.microsoft.com/office/powerpoint/2010/main" val="3785798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endParaRPr lang="en-US" b="0" dirty="0"/>
          </a:p>
          <a:p>
            <a:r>
              <a:rPr lang="en-US" dirty="0"/>
              <a:t> </a:t>
            </a:r>
          </a:p>
        </p:txBody>
      </p:sp>
      <p:sp>
        <p:nvSpPr>
          <p:cNvPr id="4" name="Slide Number Placeholder 3"/>
          <p:cNvSpPr>
            <a:spLocks noGrp="1"/>
          </p:cNvSpPr>
          <p:nvPr>
            <p:ph type="sldNum" sz="quarter" idx="10"/>
          </p:nvPr>
        </p:nvSpPr>
        <p:spPr/>
        <p:txBody>
          <a:bodyPr/>
          <a:lstStyle/>
          <a:p>
            <a:fld id="{40EC5E6C-976E-4B74-99A4-1CE1EA48346B}" type="slidenum">
              <a:rPr lang="en-US" smtClean="0"/>
              <a:pPr/>
              <a:t>8</a:t>
            </a:fld>
            <a:endParaRPr lang="en-US" dirty="0"/>
          </a:p>
        </p:txBody>
      </p:sp>
    </p:spTree>
    <p:extLst>
      <p:ext uri="{BB962C8B-B14F-4D97-AF65-F5344CB8AC3E}">
        <p14:creationId xmlns:p14="http://schemas.microsoft.com/office/powerpoint/2010/main" val="1667389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  </a:t>
            </a:r>
            <a:endParaRPr lang="en-US" sz="1400" b="1" dirty="0"/>
          </a:p>
        </p:txBody>
      </p:sp>
      <p:sp>
        <p:nvSpPr>
          <p:cNvPr id="4" name="Slide Number Placeholder 3"/>
          <p:cNvSpPr>
            <a:spLocks noGrp="1"/>
          </p:cNvSpPr>
          <p:nvPr>
            <p:ph type="sldNum" sz="quarter" idx="10"/>
          </p:nvPr>
        </p:nvSpPr>
        <p:spPr/>
        <p:txBody>
          <a:bodyPr/>
          <a:lstStyle/>
          <a:p>
            <a:fld id="{40EC5E6C-976E-4B74-99A4-1CE1EA48346B}" type="slidenum">
              <a:rPr lang="en-US" smtClean="0"/>
              <a:pPr/>
              <a:t>9</a:t>
            </a:fld>
            <a:endParaRPr lang="en-US" dirty="0"/>
          </a:p>
        </p:txBody>
      </p:sp>
    </p:spTree>
    <p:extLst>
      <p:ext uri="{BB962C8B-B14F-4D97-AF65-F5344CB8AC3E}">
        <p14:creationId xmlns:p14="http://schemas.microsoft.com/office/powerpoint/2010/main" val="346618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EAC12A2A-C0EE-4B6C-9A23-5CD6A7D70355}" type="datetime1">
              <a:rPr lang="en-US" smtClean="0"/>
              <a:pPr/>
              <a:t>12/3/2018</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8F2C84C-AACB-468B-BFFF-791E2FB4CCE8}"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9BF0A2-3662-4B1E-B96D-E59263AB6457}" type="datetime1">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7F4FF0-49C1-4CAC-AF57-16A38C02AE74}" type="datetime1">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4F0DEB-C402-450C-9F71-6C6CD226815C}" type="datetime1">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93ADAE-597F-4E9F-B7E0-BDB4D1B7D796}" type="datetime1">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342EA98-6E1B-4B51-88A0-0A471605D866}" type="datetime1">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F2C84C-AACB-468B-BFFF-791E2FB4CC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492DAC8-FF43-4A83-A7D4-0C7103D83D9A}" type="datetime1">
              <a:rPr lang="en-US" smtClean="0"/>
              <a:pPr/>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F2C84C-AACB-468B-BFFF-791E2FB4CCE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B1791F45-623E-4E8D-86AC-9C6684BA4E0E}" type="datetime1">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F2C84C-AACB-468B-BFFF-791E2FB4CC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212BB76F-B932-490C-AC39-929E0051B393}" type="datetime1">
              <a:rPr lang="en-US" smtClean="0"/>
              <a:pPr/>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F2C84C-AACB-468B-BFFF-791E2FB4CCE8}"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D6439F-2859-4363-BF55-3978F64C900C}" type="datetime1">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F2C84C-AACB-468B-BFFF-791E2FB4CCE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1ECDAC7-5382-42EA-A513-D08BD2A9FEEC}" type="datetime1">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F2C84C-AACB-468B-BFFF-791E2FB4CCE8}"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38DD073-689F-455A-97CC-24A360BE8490}" type="datetime1">
              <a:rPr lang="en-US" smtClean="0"/>
              <a:pPr/>
              <a:t>12/3/2018</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F2C84C-AACB-468B-BFFF-791E2FB4CCE8}"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ig.hhs.gov/reports-and-publications/workplan/index.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1"/>
            <a:ext cx="8534400" cy="1981200"/>
          </a:xfrm>
        </p:spPr>
        <p:txBody>
          <a:bodyPr>
            <a:normAutofit/>
          </a:bodyPr>
          <a:lstStyle/>
          <a:p>
            <a:pPr algn="ctr"/>
            <a:r>
              <a:rPr lang="en-US" sz="2200" i="1" dirty="0"/>
              <a:t>Community Behavioral Health (CBH) Compliance Department</a:t>
            </a:r>
            <a:br>
              <a:rPr lang="en-US" sz="4000" dirty="0"/>
            </a:br>
            <a:r>
              <a:rPr lang="en-US" sz="3700" dirty="0"/>
              <a:t>Self-Auditing and Referrals to CBH</a:t>
            </a:r>
          </a:p>
        </p:txBody>
      </p:sp>
      <p:sp>
        <p:nvSpPr>
          <p:cNvPr id="3" name="Subtitle 2"/>
          <p:cNvSpPr>
            <a:spLocks noGrp="1"/>
          </p:cNvSpPr>
          <p:nvPr>
            <p:ph type="subTitle" idx="1"/>
          </p:nvPr>
        </p:nvSpPr>
        <p:spPr>
          <a:xfrm>
            <a:off x="1219200" y="4648200"/>
            <a:ext cx="6477000" cy="1905000"/>
          </a:xfrm>
        </p:spPr>
        <p:txBody>
          <a:bodyPr>
            <a:normAutofit/>
          </a:bodyPr>
          <a:lstStyle/>
          <a:p>
            <a:pPr algn="l"/>
            <a:r>
              <a:rPr lang="en-US" sz="2000" dirty="0">
                <a:solidFill>
                  <a:schemeClr val="tx2"/>
                </a:solidFill>
              </a:rPr>
              <a:t>Lauren Green, LSW, CFE</a:t>
            </a:r>
          </a:p>
          <a:p>
            <a:pPr algn="l"/>
            <a:r>
              <a:rPr lang="en-US" sz="2000" dirty="0">
                <a:solidFill>
                  <a:schemeClr val="tx2"/>
                </a:solidFill>
              </a:rPr>
              <a:t>CBH Compliance Department - SIU Supervisor</a:t>
            </a:r>
          </a:p>
          <a:p>
            <a:pPr algn="l"/>
            <a:r>
              <a:rPr lang="en-US" sz="2000" dirty="0">
                <a:solidFill>
                  <a:schemeClr val="tx2"/>
                </a:solidFill>
              </a:rPr>
              <a:t>267-602-2208    lauren.green@phila.gov </a:t>
            </a:r>
          </a:p>
          <a:p>
            <a:pPr algn="l"/>
            <a:endParaRPr lang="en-US" sz="2000" dirty="0"/>
          </a:p>
          <a:p>
            <a:pPr algn="l"/>
            <a:endParaRPr lang="en-US" sz="2000" dirty="0"/>
          </a:p>
          <a:p>
            <a:pPr algn="l"/>
            <a:endParaRPr lang="en-US" sz="2000" dirty="0"/>
          </a:p>
        </p:txBody>
      </p:sp>
      <p:sp>
        <p:nvSpPr>
          <p:cNvPr id="6" name="Slide Number Placeholder 5"/>
          <p:cNvSpPr>
            <a:spLocks noGrp="1"/>
          </p:cNvSpPr>
          <p:nvPr>
            <p:ph type="sldNum" sz="quarter" idx="12"/>
          </p:nvPr>
        </p:nvSpPr>
        <p:spPr/>
        <p:txBody>
          <a:bodyPr/>
          <a:lstStyle/>
          <a:p>
            <a:fld id="{58F2C84C-AACB-468B-BFFF-791E2FB4CCE8}" type="slidenum">
              <a:rPr lang="en-US" b="1" smtClean="0"/>
              <a:pPr/>
              <a:t>1</a:t>
            </a:fld>
            <a:endParaRPr lang="en-US" b="1" dirty="0"/>
          </a:p>
        </p:txBody>
      </p:sp>
      <p:sp>
        <p:nvSpPr>
          <p:cNvPr id="7" name="Date Placeholder 6"/>
          <p:cNvSpPr>
            <a:spLocks noGrp="1"/>
          </p:cNvSpPr>
          <p:nvPr>
            <p:ph type="dt" sz="half" idx="10"/>
          </p:nvPr>
        </p:nvSpPr>
        <p:spPr>
          <a:xfrm>
            <a:off x="2971800" y="6305550"/>
            <a:ext cx="2209800" cy="476250"/>
          </a:xfrm>
        </p:spPr>
        <p:txBody>
          <a:bodyPr/>
          <a:lstStyle/>
          <a:p>
            <a:r>
              <a:rPr lang="en-US" dirty="0"/>
              <a:t>November 8,  2018</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C018-B0C7-4FD5-8704-AA32A7FE61F9}"/>
              </a:ext>
            </a:extLst>
          </p:cNvPr>
          <p:cNvSpPr>
            <a:spLocks noGrp="1"/>
          </p:cNvSpPr>
          <p:nvPr>
            <p:ph type="title"/>
          </p:nvPr>
        </p:nvSpPr>
        <p:spPr>
          <a:xfrm>
            <a:off x="1066800" y="76200"/>
            <a:ext cx="8077200" cy="1341438"/>
          </a:xfrm>
        </p:spPr>
        <p:txBody>
          <a:bodyPr>
            <a:noAutofit/>
          </a:bodyPr>
          <a:lstStyle/>
          <a:p>
            <a:pPr algn="ctr"/>
            <a:r>
              <a:rPr lang="en-US" sz="3600" dirty="0"/>
              <a:t>Federal Laws Against Health Care Fraud</a:t>
            </a:r>
          </a:p>
        </p:txBody>
      </p:sp>
      <p:sp>
        <p:nvSpPr>
          <p:cNvPr id="3" name="Content Placeholder 2">
            <a:extLst>
              <a:ext uri="{FF2B5EF4-FFF2-40B4-BE49-F238E27FC236}">
                <a16:creationId xmlns:a16="http://schemas.microsoft.com/office/drawing/2014/main" id="{2A513B0E-4142-4386-B9AB-E6C1E06E5F7A}"/>
              </a:ext>
            </a:extLst>
          </p:cNvPr>
          <p:cNvSpPr>
            <a:spLocks noGrp="1"/>
          </p:cNvSpPr>
          <p:nvPr>
            <p:ph idx="1"/>
          </p:nvPr>
        </p:nvSpPr>
        <p:spPr>
          <a:xfrm>
            <a:off x="1066800" y="1447800"/>
            <a:ext cx="7866888" cy="5715000"/>
          </a:xfrm>
        </p:spPr>
        <p:txBody>
          <a:bodyPr>
            <a:normAutofit/>
          </a:bodyPr>
          <a:lstStyle/>
          <a:p>
            <a:pPr marL="82296" indent="0" algn="ctr">
              <a:buNone/>
            </a:pPr>
            <a:r>
              <a:rPr lang="en-US" sz="3500" b="1" u="sng" dirty="0">
                <a:solidFill>
                  <a:schemeClr val="tx2"/>
                </a:solidFill>
              </a:rPr>
              <a:t>CMS Fact Sheet</a:t>
            </a:r>
          </a:p>
          <a:p>
            <a:pPr marL="82296" indent="0">
              <a:buNone/>
            </a:pPr>
            <a:r>
              <a:rPr lang="en-US" sz="2800" dirty="0">
                <a:solidFill>
                  <a:schemeClr val="tx2"/>
                </a:solidFill>
              </a:rPr>
              <a:t>Sanctions under Federal law can take form of administrative, civil, and criminal penalties, ranging from monetary fines and damages to prison time and exclusion from Federal Health Care program.   </a:t>
            </a:r>
          </a:p>
          <a:p>
            <a:pPr lvl="2">
              <a:buFont typeface="Courier New" panose="02070309020205020404" pitchFamily="49" charset="0"/>
              <a:buChar char="o"/>
            </a:pPr>
            <a:r>
              <a:rPr lang="en-US" sz="2800" dirty="0">
                <a:solidFill>
                  <a:schemeClr val="tx2"/>
                </a:solidFill>
              </a:rPr>
              <a:t>Health Care Fraud Statute		</a:t>
            </a:r>
          </a:p>
          <a:p>
            <a:pPr lvl="2">
              <a:buFont typeface="Courier New" panose="02070309020205020404" pitchFamily="49" charset="0"/>
              <a:buChar char="o"/>
            </a:pPr>
            <a:r>
              <a:rPr lang="en-US" sz="2800" dirty="0">
                <a:solidFill>
                  <a:schemeClr val="tx2"/>
                </a:solidFill>
              </a:rPr>
              <a:t>False Claims Act</a:t>
            </a:r>
          </a:p>
          <a:p>
            <a:pPr lvl="2">
              <a:buFont typeface="Courier New" panose="02070309020205020404" pitchFamily="49" charset="0"/>
              <a:buChar char="o"/>
            </a:pPr>
            <a:r>
              <a:rPr lang="en-US" sz="2800" dirty="0">
                <a:solidFill>
                  <a:schemeClr val="tx2"/>
                </a:solidFill>
              </a:rPr>
              <a:t>Anti-Kickback Statute	</a:t>
            </a:r>
          </a:p>
          <a:p>
            <a:pPr lvl="2">
              <a:buFont typeface="Courier New" panose="02070309020205020404" pitchFamily="49" charset="0"/>
              <a:buChar char="o"/>
            </a:pPr>
            <a:r>
              <a:rPr lang="en-US" sz="2800" dirty="0">
                <a:solidFill>
                  <a:schemeClr val="tx2"/>
                </a:solidFill>
              </a:rPr>
              <a:t>Civil Monetary Penalties Law</a:t>
            </a:r>
          </a:p>
          <a:p>
            <a:pPr lvl="2">
              <a:buFont typeface="Courier New" panose="02070309020205020404" pitchFamily="49" charset="0"/>
              <a:buChar char="o"/>
            </a:pPr>
            <a:r>
              <a:rPr lang="en-US" sz="2800" dirty="0">
                <a:solidFill>
                  <a:schemeClr val="tx2"/>
                </a:solidFill>
              </a:rPr>
              <a:t>Exclusion Provisions</a:t>
            </a:r>
          </a:p>
          <a:p>
            <a:pPr marL="411480" lvl="1" indent="0" algn="ctr">
              <a:buNone/>
            </a:pPr>
            <a:r>
              <a:rPr lang="en-US" sz="2400" i="1" dirty="0">
                <a:solidFill>
                  <a:schemeClr val="tx2"/>
                </a:solidFill>
              </a:rPr>
              <a:t>Medicaid Providers are responsible for knowing the law</a:t>
            </a:r>
          </a:p>
          <a:p>
            <a:pPr marL="82296" indent="0">
              <a:buNone/>
            </a:pPr>
            <a:endParaRPr lang="en-US" sz="2400" dirty="0"/>
          </a:p>
          <a:p>
            <a:pPr marL="82296" indent="0">
              <a:buNone/>
            </a:pPr>
            <a:endParaRPr lang="en-US" sz="2400" dirty="0"/>
          </a:p>
        </p:txBody>
      </p:sp>
      <p:sp>
        <p:nvSpPr>
          <p:cNvPr id="4" name="Slide Number Placeholder 3">
            <a:extLst>
              <a:ext uri="{FF2B5EF4-FFF2-40B4-BE49-F238E27FC236}">
                <a16:creationId xmlns:a16="http://schemas.microsoft.com/office/drawing/2014/main" id="{2FB9D946-F234-43AD-8532-9B3768DCB04F}"/>
              </a:ext>
            </a:extLst>
          </p:cNvPr>
          <p:cNvSpPr>
            <a:spLocks noGrp="1"/>
          </p:cNvSpPr>
          <p:nvPr>
            <p:ph type="sldNum" sz="quarter" idx="12"/>
          </p:nvPr>
        </p:nvSpPr>
        <p:spPr/>
        <p:txBody>
          <a:bodyPr/>
          <a:lstStyle/>
          <a:p>
            <a:fld id="{58F2C84C-AACB-468B-BFFF-791E2FB4CCE8}" type="slidenum">
              <a:rPr lang="en-US" smtClean="0"/>
              <a:pPr/>
              <a:t>10</a:t>
            </a:fld>
            <a:endParaRPr lang="en-US" dirty="0"/>
          </a:p>
        </p:txBody>
      </p:sp>
    </p:spTree>
    <p:extLst>
      <p:ext uri="{BB962C8B-B14F-4D97-AF65-F5344CB8AC3E}">
        <p14:creationId xmlns:p14="http://schemas.microsoft.com/office/powerpoint/2010/main" val="36900415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C018-B0C7-4FD5-8704-AA32A7FE61F9}"/>
              </a:ext>
            </a:extLst>
          </p:cNvPr>
          <p:cNvSpPr>
            <a:spLocks noGrp="1"/>
          </p:cNvSpPr>
          <p:nvPr>
            <p:ph type="title"/>
          </p:nvPr>
        </p:nvSpPr>
        <p:spPr>
          <a:xfrm>
            <a:off x="1066800" y="274638"/>
            <a:ext cx="7866888" cy="1143000"/>
          </a:xfrm>
        </p:spPr>
        <p:txBody>
          <a:bodyPr>
            <a:normAutofit/>
          </a:bodyPr>
          <a:lstStyle/>
          <a:p>
            <a:pPr algn="ctr"/>
            <a:r>
              <a:rPr lang="en-US" sz="5400" dirty="0"/>
              <a:t>Self-Disclosure</a:t>
            </a:r>
            <a:endParaRPr lang="en-US" sz="4800" dirty="0"/>
          </a:p>
        </p:txBody>
      </p:sp>
      <p:sp>
        <p:nvSpPr>
          <p:cNvPr id="3" name="Content Placeholder 2">
            <a:extLst>
              <a:ext uri="{FF2B5EF4-FFF2-40B4-BE49-F238E27FC236}">
                <a16:creationId xmlns:a16="http://schemas.microsoft.com/office/drawing/2014/main" id="{2A513B0E-4142-4386-B9AB-E6C1E06E5F7A}"/>
              </a:ext>
            </a:extLst>
          </p:cNvPr>
          <p:cNvSpPr>
            <a:spLocks noGrp="1"/>
          </p:cNvSpPr>
          <p:nvPr>
            <p:ph idx="1"/>
          </p:nvPr>
        </p:nvSpPr>
        <p:spPr>
          <a:xfrm>
            <a:off x="1066800" y="1417638"/>
            <a:ext cx="8077200" cy="5745162"/>
          </a:xfrm>
        </p:spPr>
        <p:txBody>
          <a:bodyPr>
            <a:normAutofit fontScale="77500" lnSpcReduction="20000"/>
          </a:bodyPr>
          <a:lstStyle/>
          <a:p>
            <a:pPr marL="82296" indent="0" algn="ctr">
              <a:buNone/>
            </a:pPr>
            <a:r>
              <a:rPr lang="en-US" sz="4100" b="1" u="sng" dirty="0">
                <a:solidFill>
                  <a:schemeClr val="tx2"/>
                </a:solidFill>
              </a:rPr>
              <a:t>False Claims Act</a:t>
            </a:r>
          </a:p>
          <a:p>
            <a:pPr marL="82296" indent="0" algn="ctr">
              <a:buNone/>
            </a:pPr>
            <a:r>
              <a:rPr lang="en-US" sz="3000" i="1" dirty="0">
                <a:solidFill>
                  <a:schemeClr val="tx2"/>
                </a:solidFill>
              </a:rPr>
              <a:t>Penalties for Non-Disclosure:</a:t>
            </a:r>
            <a:endParaRPr lang="en-US" sz="3000" b="1" i="1" u="sng" dirty="0">
              <a:solidFill>
                <a:schemeClr val="tx2"/>
              </a:solidFill>
            </a:endParaRPr>
          </a:p>
          <a:p>
            <a:pPr marL="82296" indent="0">
              <a:buNone/>
            </a:pPr>
            <a:r>
              <a:rPr lang="en-US" sz="3600" dirty="0">
                <a:solidFill>
                  <a:schemeClr val="tx2"/>
                </a:solidFill>
              </a:rPr>
              <a:t>Act established liability for any person </a:t>
            </a:r>
            <a:r>
              <a:rPr lang="en-US" sz="3600" b="1" dirty="0">
                <a:solidFill>
                  <a:schemeClr val="tx2"/>
                </a:solidFill>
              </a:rPr>
              <a:t>knowingly</a:t>
            </a:r>
            <a:r>
              <a:rPr lang="en-US" sz="3600" dirty="0">
                <a:solidFill>
                  <a:schemeClr val="tx2"/>
                </a:solidFill>
              </a:rPr>
              <a:t> presenting or causing to be presented a false or fraudulent claim to the federal government for payment</a:t>
            </a:r>
          </a:p>
          <a:p>
            <a:pPr marL="82296" indent="0">
              <a:buNone/>
            </a:pPr>
            <a:r>
              <a:rPr lang="en-US" sz="3600" dirty="0">
                <a:solidFill>
                  <a:schemeClr val="tx2"/>
                </a:solidFill>
              </a:rPr>
              <a:t>Significant civil and criminal penalties, significant monetary penalties, possibly of exclusion</a:t>
            </a:r>
          </a:p>
          <a:p>
            <a:pPr marL="82296" indent="0">
              <a:buNone/>
            </a:pPr>
            <a:r>
              <a:rPr lang="en-US" i="1" dirty="0">
                <a:solidFill>
                  <a:schemeClr val="tx2"/>
                </a:solidFill>
              </a:rPr>
              <a:t>Examples of Potential Violations:</a:t>
            </a:r>
          </a:p>
          <a:p>
            <a:pPr>
              <a:buFont typeface="Courier New" panose="02070309020205020404" pitchFamily="49" charset="0"/>
              <a:buChar char="o"/>
            </a:pPr>
            <a:r>
              <a:rPr lang="en-US" dirty="0">
                <a:solidFill>
                  <a:schemeClr val="tx2"/>
                </a:solidFill>
              </a:rPr>
              <a:t>Upcoding</a:t>
            </a:r>
          </a:p>
          <a:p>
            <a:pPr>
              <a:buFont typeface="Courier New" panose="02070309020205020404" pitchFamily="49" charset="0"/>
              <a:buChar char="o"/>
            </a:pPr>
            <a:r>
              <a:rPr lang="en-US" dirty="0">
                <a:solidFill>
                  <a:schemeClr val="tx2"/>
                </a:solidFill>
              </a:rPr>
              <a:t>Billing for unnecessary services</a:t>
            </a:r>
          </a:p>
          <a:p>
            <a:pPr>
              <a:buFont typeface="Courier New" panose="02070309020205020404" pitchFamily="49" charset="0"/>
              <a:buChar char="o"/>
            </a:pPr>
            <a:r>
              <a:rPr lang="en-US" dirty="0">
                <a:solidFill>
                  <a:schemeClr val="tx2"/>
                </a:solidFill>
              </a:rPr>
              <a:t>Billing for services not provided</a:t>
            </a:r>
          </a:p>
          <a:p>
            <a:pPr>
              <a:buFont typeface="Courier New" panose="02070309020205020404" pitchFamily="49" charset="0"/>
              <a:buChar char="o"/>
            </a:pPr>
            <a:r>
              <a:rPr lang="en-US" dirty="0">
                <a:solidFill>
                  <a:schemeClr val="tx2"/>
                </a:solidFill>
              </a:rPr>
              <a:t>Billing for services performed by an excluded individual</a:t>
            </a:r>
          </a:p>
          <a:p>
            <a:pPr marL="82296" indent="0">
              <a:buNone/>
            </a:pPr>
            <a:r>
              <a:rPr lang="en-US" dirty="0"/>
              <a:t> </a:t>
            </a:r>
          </a:p>
        </p:txBody>
      </p:sp>
      <p:sp>
        <p:nvSpPr>
          <p:cNvPr id="4" name="Slide Number Placeholder 3">
            <a:extLst>
              <a:ext uri="{FF2B5EF4-FFF2-40B4-BE49-F238E27FC236}">
                <a16:creationId xmlns:a16="http://schemas.microsoft.com/office/drawing/2014/main" id="{2FB9D946-F234-43AD-8532-9B3768DCB04F}"/>
              </a:ext>
            </a:extLst>
          </p:cNvPr>
          <p:cNvSpPr>
            <a:spLocks noGrp="1"/>
          </p:cNvSpPr>
          <p:nvPr>
            <p:ph type="sldNum" sz="quarter" idx="12"/>
          </p:nvPr>
        </p:nvSpPr>
        <p:spPr/>
        <p:txBody>
          <a:bodyPr/>
          <a:lstStyle/>
          <a:p>
            <a:fld id="{58F2C84C-AACB-468B-BFFF-791E2FB4CCE8}" type="slidenum">
              <a:rPr lang="en-US" smtClean="0"/>
              <a:pPr/>
              <a:t>11</a:t>
            </a:fld>
            <a:endParaRPr lang="en-US" dirty="0"/>
          </a:p>
        </p:txBody>
      </p:sp>
    </p:spTree>
    <p:extLst>
      <p:ext uri="{BB962C8B-B14F-4D97-AF65-F5344CB8AC3E}">
        <p14:creationId xmlns:p14="http://schemas.microsoft.com/office/powerpoint/2010/main" val="3892403867"/>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t>Self-Disclosure</a:t>
            </a:r>
          </a:p>
        </p:txBody>
      </p:sp>
      <p:sp>
        <p:nvSpPr>
          <p:cNvPr id="3" name="Content Placeholder 2"/>
          <p:cNvSpPr>
            <a:spLocks noGrp="1"/>
          </p:cNvSpPr>
          <p:nvPr>
            <p:ph idx="1"/>
          </p:nvPr>
        </p:nvSpPr>
        <p:spPr>
          <a:xfrm>
            <a:off x="1435608" y="1447800"/>
            <a:ext cx="7498080" cy="5410200"/>
          </a:xfrm>
        </p:spPr>
        <p:txBody>
          <a:bodyPr>
            <a:normAutofit lnSpcReduction="10000"/>
          </a:bodyPr>
          <a:lstStyle/>
          <a:p>
            <a:pPr algn="ctr">
              <a:buNone/>
            </a:pPr>
            <a:r>
              <a:rPr lang="en-US" b="1" dirty="0"/>
              <a:t> </a:t>
            </a:r>
            <a:r>
              <a:rPr lang="en-US" b="1" u="sng" dirty="0">
                <a:solidFill>
                  <a:schemeClr val="tx2"/>
                </a:solidFill>
              </a:rPr>
              <a:t>Self-Audit Toolkit (CMS)</a:t>
            </a:r>
          </a:p>
          <a:p>
            <a:pPr algn="ctr">
              <a:buNone/>
            </a:pPr>
            <a:r>
              <a:rPr lang="en-US" sz="2800" i="1" dirty="0">
                <a:solidFill>
                  <a:schemeClr val="tx2"/>
                </a:solidFill>
              </a:rPr>
              <a:t>Potential benefits of self-disclosing:</a:t>
            </a:r>
          </a:p>
          <a:p>
            <a:pPr>
              <a:buFont typeface="Courier New" panose="02070309020205020404" pitchFamily="49" charset="0"/>
              <a:buChar char="o"/>
            </a:pPr>
            <a:r>
              <a:rPr lang="en-US" sz="2800" dirty="0">
                <a:solidFill>
                  <a:schemeClr val="tx2"/>
                </a:solidFill>
              </a:rPr>
              <a:t>Lower damages amounts that are sought in government-initiated investigation and/or litigation</a:t>
            </a:r>
          </a:p>
          <a:p>
            <a:pPr>
              <a:buFont typeface="Courier New" panose="02070309020205020404" pitchFamily="49" charset="0"/>
              <a:buChar char="o"/>
            </a:pPr>
            <a:r>
              <a:rPr lang="en-US" sz="2800" dirty="0">
                <a:solidFill>
                  <a:schemeClr val="tx2"/>
                </a:solidFill>
              </a:rPr>
              <a:t>Less potential exposure under False Claims laws</a:t>
            </a:r>
          </a:p>
          <a:p>
            <a:pPr>
              <a:buFont typeface="Courier New" panose="02070309020205020404" pitchFamily="49" charset="0"/>
              <a:buChar char="o"/>
            </a:pPr>
            <a:r>
              <a:rPr lang="en-US" sz="2800" dirty="0">
                <a:solidFill>
                  <a:schemeClr val="tx2"/>
                </a:solidFill>
              </a:rPr>
              <a:t>Possible release from permissive exclusion and corporate integrity measures</a:t>
            </a:r>
          </a:p>
          <a:p>
            <a:endParaRPr lang="en-US" sz="2800" dirty="0">
              <a:solidFill>
                <a:schemeClr val="tx2"/>
              </a:solidFill>
            </a:endParaRPr>
          </a:p>
          <a:p>
            <a:pPr marL="82296" indent="0" algn="ctr">
              <a:buNone/>
            </a:pPr>
            <a:r>
              <a:rPr lang="en-US" sz="2800" i="1" dirty="0">
                <a:solidFill>
                  <a:schemeClr val="tx2"/>
                </a:solidFill>
              </a:rPr>
              <a:t>If improper claims are found, overpayments must be returned</a:t>
            </a:r>
          </a:p>
          <a:p>
            <a:pPr>
              <a:buNone/>
            </a:pPr>
            <a:endParaRPr lang="en-US" dirty="0"/>
          </a:p>
          <a:p>
            <a:pPr>
              <a:buFont typeface="Arial" pitchFamily="34" charset="0"/>
              <a:buChar char="•"/>
            </a:pPr>
            <a:endParaRPr lang="en-US" dirty="0"/>
          </a:p>
          <a:p>
            <a:pPr>
              <a:buNone/>
            </a:pPr>
            <a:endParaRPr lang="en-US" sz="7200" dirty="0">
              <a:solidFill>
                <a:srgbClr val="FF0000"/>
              </a:solidFill>
            </a:endParaRPr>
          </a:p>
          <a:p>
            <a:pPr>
              <a:buNone/>
            </a:pPr>
            <a:endParaRPr lang="en-US" sz="7200" dirty="0"/>
          </a:p>
          <a:p>
            <a:pPr>
              <a:buNone/>
            </a:pPr>
            <a:endParaRPr lang="en-US" sz="7200" dirty="0"/>
          </a:p>
          <a:p>
            <a:pPr lvl="0"/>
            <a:endParaRPr lang="en-US" dirty="0"/>
          </a:p>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12</a:t>
            </a:fld>
            <a:endParaRPr lang="en-US" dirty="0"/>
          </a:p>
        </p:txBody>
      </p:sp>
    </p:spTree>
    <p:extLst>
      <p:ext uri="{BB962C8B-B14F-4D97-AF65-F5344CB8AC3E}">
        <p14:creationId xmlns:p14="http://schemas.microsoft.com/office/powerpoint/2010/main" val="29098249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C018-B0C7-4FD5-8704-AA32A7FE61F9}"/>
              </a:ext>
            </a:extLst>
          </p:cNvPr>
          <p:cNvSpPr>
            <a:spLocks noGrp="1"/>
          </p:cNvSpPr>
          <p:nvPr>
            <p:ph type="title"/>
          </p:nvPr>
        </p:nvSpPr>
        <p:spPr>
          <a:xfrm>
            <a:off x="990600" y="274638"/>
            <a:ext cx="8153400" cy="1143000"/>
          </a:xfrm>
        </p:spPr>
        <p:txBody>
          <a:bodyPr>
            <a:normAutofit/>
          </a:bodyPr>
          <a:lstStyle/>
          <a:p>
            <a:pPr algn="ctr"/>
            <a:r>
              <a:rPr lang="en-US" sz="4400" dirty="0"/>
              <a:t>Ways Self-Audits are Initiated</a:t>
            </a:r>
            <a:endParaRPr lang="en-US" dirty="0"/>
          </a:p>
        </p:txBody>
      </p:sp>
      <p:sp>
        <p:nvSpPr>
          <p:cNvPr id="3" name="Content Placeholder 2">
            <a:extLst>
              <a:ext uri="{FF2B5EF4-FFF2-40B4-BE49-F238E27FC236}">
                <a16:creationId xmlns:a16="http://schemas.microsoft.com/office/drawing/2014/main" id="{2A513B0E-4142-4386-B9AB-E6C1E06E5F7A}"/>
              </a:ext>
            </a:extLst>
          </p:cNvPr>
          <p:cNvSpPr>
            <a:spLocks noGrp="1"/>
          </p:cNvSpPr>
          <p:nvPr>
            <p:ph idx="1"/>
          </p:nvPr>
        </p:nvSpPr>
        <p:spPr>
          <a:xfrm>
            <a:off x="1435608" y="1447800"/>
            <a:ext cx="7498080" cy="5715000"/>
          </a:xfrm>
        </p:spPr>
        <p:txBody>
          <a:bodyPr>
            <a:normAutofit/>
          </a:bodyPr>
          <a:lstStyle/>
          <a:p>
            <a:pPr lvl="1"/>
            <a:r>
              <a:rPr lang="en-US" sz="4000" dirty="0">
                <a:solidFill>
                  <a:schemeClr val="tx2"/>
                </a:solidFill>
              </a:rPr>
              <a:t>Risk assessments</a:t>
            </a:r>
          </a:p>
          <a:p>
            <a:pPr lvl="1"/>
            <a:r>
              <a:rPr lang="en-US" sz="4000" dirty="0">
                <a:solidFill>
                  <a:schemeClr val="tx2"/>
                </a:solidFill>
              </a:rPr>
              <a:t>Current issues</a:t>
            </a:r>
          </a:p>
          <a:p>
            <a:pPr lvl="1"/>
            <a:r>
              <a:rPr lang="en-US" sz="4000" dirty="0">
                <a:solidFill>
                  <a:schemeClr val="tx2"/>
                </a:solidFill>
              </a:rPr>
              <a:t>Management requests</a:t>
            </a:r>
          </a:p>
          <a:p>
            <a:pPr lvl="1"/>
            <a:r>
              <a:rPr lang="en-US" sz="4000" dirty="0">
                <a:solidFill>
                  <a:schemeClr val="tx2"/>
                </a:solidFill>
              </a:rPr>
              <a:t>Regular rotations </a:t>
            </a:r>
          </a:p>
          <a:p>
            <a:pPr lvl="1"/>
            <a:r>
              <a:rPr lang="en-US" sz="4000" dirty="0">
                <a:solidFill>
                  <a:schemeClr val="tx2"/>
                </a:solidFill>
              </a:rPr>
              <a:t>Industry guidance</a:t>
            </a:r>
          </a:p>
          <a:p>
            <a:pPr marL="82296" indent="0" algn="ctr">
              <a:buNone/>
            </a:pPr>
            <a:r>
              <a:rPr lang="en-US" sz="3500" b="1" u="sng" dirty="0"/>
              <a:t> </a:t>
            </a:r>
            <a:endParaRPr lang="en-US" dirty="0"/>
          </a:p>
        </p:txBody>
      </p:sp>
      <p:sp>
        <p:nvSpPr>
          <p:cNvPr id="4" name="Slide Number Placeholder 3">
            <a:extLst>
              <a:ext uri="{FF2B5EF4-FFF2-40B4-BE49-F238E27FC236}">
                <a16:creationId xmlns:a16="http://schemas.microsoft.com/office/drawing/2014/main" id="{2FB9D946-F234-43AD-8532-9B3768DCB04F}"/>
              </a:ext>
            </a:extLst>
          </p:cNvPr>
          <p:cNvSpPr>
            <a:spLocks noGrp="1"/>
          </p:cNvSpPr>
          <p:nvPr>
            <p:ph type="sldNum" sz="quarter" idx="12"/>
          </p:nvPr>
        </p:nvSpPr>
        <p:spPr/>
        <p:txBody>
          <a:bodyPr/>
          <a:lstStyle/>
          <a:p>
            <a:fld id="{58F2C84C-AACB-468B-BFFF-791E2FB4CCE8}" type="slidenum">
              <a:rPr lang="en-US" smtClean="0"/>
              <a:pPr/>
              <a:t>13</a:t>
            </a:fld>
            <a:endParaRPr lang="en-US" dirty="0"/>
          </a:p>
        </p:txBody>
      </p:sp>
    </p:spTree>
    <p:extLst>
      <p:ext uri="{BB962C8B-B14F-4D97-AF65-F5344CB8AC3E}">
        <p14:creationId xmlns:p14="http://schemas.microsoft.com/office/powerpoint/2010/main" val="24830034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C018-B0C7-4FD5-8704-AA32A7FE61F9}"/>
              </a:ext>
            </a:extLst>
          </p:cNvPr>
          <p:cNvSpPr>
            <a:spLocks noGrp="1"/>
          </p:cNvSpPr>
          <p:nvPr>
            <p:ph type="title"/>
          </p:nvPr>
        </p:nvSpPr>
        <p:spPr>
          <a:xfrm>
            <a:off x="990600" y="274638"/>
            <a:ext cx="8153400" cy="1143000"/>
          </a:xfrm>
        </p:spPr>
        <p:txBody>
          <a:bodyPr>
            <a:normAutofit/>
          </a:bodyPr>
          <a:lstStyle/>
          <a:p>
            <a:pPr algn="ctr"/>
            <a:r>
              <a:rPr lang="en-US" sz="4400" dirty="0"/>
              <a:t>Ways Self-Audits are Initiated</a:t>
            </a:r>
            <a:endParaRPr lang="en-US" dirty="0"/>
          </a:p>
        </p:txBody>
      </p:sp>
      <p:sp>
        <p:nvSpPr>
          <p:cNvPr id="3" name="Content Placeholder 2">
            <a:extLst>
              <a:ext uri="{FF2B5EF4-FFF2-40B4-BE49-F238E27FC236}">
                <a16:creationId xmlns:a16="http://schemas.microsoft.com/office/drawing/2014/main" id="{2A513B0E-4142-4386-B9AB-E6C1E06E5F7A}"/>
              </a:ext>
            </a:extLst>
          </p:cNvPr>
          <p:cNvSpPr>
            <a:spLocks noGrp="1"/>
          </p:cNvSpPr>
          <p:nvPr>
            <p:ph idx="1"/>
          </p:nvPr>
        </p:nvSpPr>
        <p:spPr>
          <a:xfrm>
            <a:off x="990600" y="1447800"/>
            <a:ext cx="7943088" cy="5715000"/>
          </a:xfrm>
        </p:spPr>
        <p:txBody>
          <a:bodyPr>
            <a:normAutofit/>
          </a:bodyPr>
          <a:lstStyle/>
          <a:p>
            <a:pPr marL="82296" indent="0" algn="ctr">
              <a:buNone/>
            </a:pPr>
            <a:r>
              <a:rPr lang="en-US" b="1" u="sng" dirty="0">
                <a:solidFill>
                  <a:schemeClr val="tx2"/>
                </a:solidFill>
              </a:rPr>
              <a:t>Question Answered by the Audience</a:t>
            </a:r>
          </a:p>
          <a:p>
            <a:pPr marL="82296" indent="0" algn="ctr">
              <a:buNone/>
            </a:pPr>
            <a:r>
              <a:rPr lang="en-US" sz="2400" dirty="0">
                <a:solidFill>
                  <a:schemeClr val="tx2"/>
                </a:solidFill>
              </a:rPr>
              <a:t>Can you identify other ways self-audits are initiated?</a:t>
            </a:r>
          </a:p>
          <a:p>
            <a:pPr lvl="1"/>
            <a:r>
              <a:rPr lang="en-US" sz="2400" dirty="0">
                <a:solidFill>
                  <a:schemeClr val="tx2"/>
                </a:solidFill>
              </a:rPr>
              <a:t>Through member complaints</a:t>
            </a:r>
          </a:p>
          <a:p>
            <a:pPr lvl="1"/>
            <a:r>
              <a:rPr lang="en-US" sz="2400" dirty="0">
                <a:solidFill>
                  <a:schemeClr val="tx2"/>
                </a:solidFill>
              </a:rPr>
              <a:t>Through funding that requires self-auditing </a:t>
            </a:r>
          </a:p>
          <a:p>
            <a:pPr lvl="1"/>
            <a:r>
              <a:rPr lang="en-US" sz="2400" dirty="0">
                <a:solidFill>
                  <a:schemeClr val="tx2"/>
                </a:solidFill>
              </a:rPr>
              <a:t>By external audits</a:t>
            </a:r>
          </a:p>
          <a:p>
            <a:pPr lvl="1"/>
            <a:r>
              <a:rPr lang="en-US" sz="2400" dirty="0">
                <a:solidFill>
                  <a:schemeClr val="tx2"/>
                </a:solidFill>
              </a:rPr>
              <a:t>Through routine quality reviews</a:t>
            </a:r>
          </a:p>
          <a:p>
            <a:pPr lvl="1"/>
            <a:r>
              <a:rPr lang="en-US" sz="2400" dirty="0">
                <a:solidFill>
                  <a:schemeClr val="tx2"/>
                </a:solidFill>
              </a:rPr>
              <a:t>By clinical documentation reviews and supervision</a:t>
            </a:r>
          </a:p>
          <a:p>
            <a:pPr lvl="1"/>
            <a:r>
              <a:rPr lang="en-US" sz="2400" dirty="0">
                <a:solidFill>
                  <a:schemeClr val="tx2"/>
                </a:solidFill>
              </a:rPr>
              <a:t>Through service verification such as outreach</a:t>
            </a:r>
          </a:p>
          <a:p>
            <a:pPr lvl="1"/>
            <a:r>
              <a:rPr lang="en-US" sz="2400" dirty="0">
                <a:solidFill>
                  <a:schemeClr val="tx2"/>
                </a:solidFill>
              </a:rPr>
              <a:t>Seeing a lack of client improvement </a:t>
            </a:r>
          </a:p>
          <a:p>
            <a:pPr marL="82296" indent="0" algn="ctr">
              <a:buNone/>
            </a:pPr>
            <a:r>
              <a:rPr lang="en-US" sz="3500" b="1" u="sng" dirty="0"/>
              <a:t> </a:t>
            </a:r>
            <a:endParaRPr lang="en-US" dirty="0"/>
          </a:p>
        </p:txBody>
      </p:sp>
      <p:sp>
        <p:nvSpPr>
          <p:cNvPr id="4" name="Slide Number Placeholder 3">
            <a:extLst>
              <a:ext uri="{FF2B5EF4-FFF2-40B4-BE49-F238E27FC236}">
                <a16:creationId xmlns:a16="http://schemas.microsoft.com/office/drawing/2014/main" id="{2FB9D946-F234-43AD-8532-9B3768DCB04F}"/>
              </a:ext>
            </a:extLst>
          </p:cNvPr>
          <p:cNvSpPr>
            <a:spLocks noGrp="1"/>
          </p:cNvSpPr>
          <p:nvPr>
            <p:ph type="sldNum" sz="quarter" idx="12"/>
          </p:nvPr>
        </p:nvSpPr>
        <p:spPr/>
        <p:txBody>
          <a:bodyPr/>
          <a:lstStyle/>
          <a:p>
            <a:fld id="{58F2C84C-AACB-468B-BFFF-791E2FB4CCE8}" type="slidenum">
              <a:rPr lang="en-US" smtClean="0"/>
              <a:pPr/>
              <a:t>14</a:t>
            </a:fld>
            <a:endParaRPr lang="en-US" dirty="0"/>
          </a:p>
        </p:txBody>
      </p:sp>
    </p:spTree>
    <p:extLst>
      <p:ext uri="{BB962C8B-B14F-4D97-AF65-F5344CB8AC3E}">
        <p14:creationId xmlns:p14="http://schemas.microsoft.com/office/powerpoint/2010/main" val="244155425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020762"/>
          </a:xfrm>
        </p:spPr>
        <p:txBody>
          <a:bodyPr>
            <a:noAutofit/>
          </a:bodyPr>
          <a:lstStyle/>
          <a:p>
            <a:pPr algn="ctr"/>
            <a:r>
              <a:rPr lang="en-US" sz="3600" dirty="0"/>
              <a:t>Ways Self-Audits are Initiated</a:t>
            </a:r>
          </a:p>
        </p:txBody>
      </p:sp>
      <p:sp>
        <p:nvSpPr>
          <p:cNvPr id="3" name="Content Placeholder 2"/>
          <p:cNvSpPr>
            <a:spLocks noGrp="1"/>
          </p:cNvSpPr>
          <p:nvPr>
            <p:ph idx="1"/>
          </p:nvPr>
        </p:nvSpPr>
        <p:spPr>
          <a:xfrm>
            <a:off x="838200" y="1295400"/>
            <a:ext cx="8305800" cy="5562600"/>
          </a:xfrm>
        </p:spPr>
        <p:txBody>
          <a:bodyPr>
            <a:normAutofit fontScale="92500" lnSpcReduction="10000"/>
          </a:bodyPr>
          <a:lstStyle/>
          <a:p>
            <a:pPr lvl="0" algn="ctr">
              <a:buNone/>
            </a:pPr>
            <a:r>
              <a:rPr lang="en-US" sz="2800" b="1" u="sng" dirty="0">
                <a:solidFill>
                  <a:schemeClr val="tx2"/>
                </a:solidFill>
              </a:rPr>
              <a:t>CMS Comprehensive Program Integrity Review of Pennsylvania (2012) </a:t>
            </a:r>
          </a:p>
          <a:p>
            <a:pPr lvl="0">
              <a:buNone/>
            </a:pPr>
            <a:r>
              <a:rPr lang="en-US" sz="2800" dirty="0">
                <a:solidFill>
                  <a:schemeClr val="tx2"/>
                </a:solidFill>
              </a:rPr>
              <a:t>	Report highlights two types of self-auditing programs put forth by PA DHS as effective practice towards maintaining program integrity: </a:t>
            </a:r>
          </a:p>
          <a:p>
            <a:pPr lvl="1"/>
            <a:r>
              <a:rPr lang="en-US" sz="2400" b="1" dirty="0">
                <a:solidFill>
                  <a:schemeClr val="tx2"/>
                </a:solidFill>
              </a:rPr>
              <a:t>Provider-Initiated Self-Audits </a:t>
            </a:r>
            <a:r>
              <a:rPr lang="en-US" sz="2400" dirty="0">
                <a:solidFill>
                  <a:schemeClr val="tx2"/>
                </a:solidFill>
              </a:rPr>
              <a:t>-  “…providers identify potential violations through internal policy-standard monitoring protocols, perform audits on their own records…”  Providers are to report their findings, submit corrective action plans, and return any inappropriate payments.</a:t>
            </a:r>
          </a:p>
          <a:p>
            <a:pPr lvl="1"/>
            <a:r>
              <a:rPr lang="en-US" sz="2400" b="1" dirty="0">
                <a:solidFill>
                  <a:schemeClr val="tx2"/>
                </a:solidFill>
              </a:rPr>
              <a:t>Third-Party Initiated Provider Self-Audits </a:t>
            </a:r>
            <a:r>
              <a:rPr lang="en-US" sz="2400" dirty="0">
                <a:solidFill>
                  <a:schemeClr val="tx2"/>
                </a:solidFill>
              </a:rPr>
              <a:t>- initiated by Bureau of Program Integrity (BPI), CBH, etc.  The provider is notified of an issue found through various mechanisms such as data mining or on-site audits and requested to complete a self-audit.</a:t>
            </a:r>
          </a:p>
        </p:txBody>
      </p:sp>
      <p:sp>
        <p:nvSpPr>
          <p:cNvPr id="6" name="Slide Number Placeholder 5"/>
          <p:cNvSpPr>
            <a:spLocks noGrp="1"/>
          </p:cNvSpPr>
          <p:nvPr>
            <p:ph type="sldNum" sz="quarter" idx="12"/>
          </p:nvPr>
        </p:nvSpPr>
        <p:spPr/>
        <p:txBody>
          <a:bodyPr/>
          <a:lstStyle/>
          <a:p>
            <a:fld id="{58F2C84C-AACB-468B-BFFF-791E2FB4CCE8}" type="slidenum">
              <a:rPr lang="en-US" smtClean="0"/>
              <a:pPr/>
              <a:t>15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C9254-6A80-47F2-82C2-82EAA9D38931}"/>
              </a:ext>
            </a:extLst>
          </p:cNvPr>
          <p:cNvSpPr>
            <a:spLocks noGrp="1"/>
          </p:cNvSpPr>
          <p:nvPr>
            <p:ph type="title"/>
          </p:nvPr>
        </p:nvSpPr>
        <p:spPr>
          <a:xfrm>
            <a:off x="1066800" y="274638"/>
            <a:ext cx="8077200" cy="1143000"/>
          </a:xfrm>
        </p:spPr>
        <p:txBody>
          <a:bodyPr>
            <a:noAutofit/>
          </a:bodyPr>
          <a:lstStyle/>
          <a:p>
            <a:pPr algn="ctr"/>
            <a:r>
              <a:rPr lang="en-US" sz="3600" dirty="0"/>
              <a:t>The Self-Audit Process – 4 General Steps</a:t>
            </a:r>
          </a:p>
        </p:txBody>
      </p:sp>
      <p:sp>
        <p:nvSpPr>
          <p:cNvPr id="3" name="Content Placeholder 2">
            <a:extLst>
              <a:ext uri="{FF2B5EF4-FFF2-40B4-BE49-F238E27FC236}">
                <a16:creationId xmlns:a16="http://schemas.microsoft.com/office/drawing/2014/main" id="{B136854E-0C80-415C-B2F5-3BBDDFB2DFBA}"/>
              </a:ext>
            </a:extLst>
          </p:cNvPr>
          <p:cNvSpPr>
            <a:spLocks noGrp="1"/>
          </p:cNvSpPr>
          <p:nvPr>
            <p:ph idx="1"/>
          </p:nvPr>
        </p:nvSpPr>
        <p:spPr>
          <a:xfrm>
            <a:off x="1435608" y="1417638"/>
            <a:ext cx="7498080" cy="5165724"/>
          </a:xfrm>
        </p:spPr>
        <p:txBody>
          <a:bodyPr>
            <a:normAutofit/>
          </a:bodyPr>
          <a:lstStyle/>
          <a:p>
            <a:pPr marL="82296" indent="0" algn="ctr">
              <a:buNone/>
            </a:pPr>
            <a:r>
              <a:rPr lang="en-US" dirty="0"/>
              <a:t> </a:t>
            </a:r>
            <a:r>
              <a:rPr lang="en-US" b="1" u="sng" dirty="0">
                <a:solidFill>
                  <a:schemeClr val="tx2"/>
                </a:solidFill>
              </a:rPr>
              <a:t>Self-Audit Toolkit (CMS)</a:t>
            </a:r>
          </a:p>
          <a:p>
            <a:pPr marL="596646" indent="-514350">
              <a:buAutoNum type="arabicPeriod"/>
            </a:pPr>
            <a:r>
              <a:rPr lang="en-US" dirty="0">
                <a:solidFill>
                  <a:schemeClr val="tx2"/>
                </a:solidFill>
              </a:rPr>
              <a:t>Identify the Risks</a:t>
            </a:r>
          </a:p>
          <a:p>
            <a:pPr marL="1117854" lvl="2" indent="-514350">
              <a:buFont typeface="+mj-lt"/>
              <a:buAutoNum type="alphaLcPeriod"/>
            </a:pPr>
            <a:r>
              <a:rPr lang="en-US" dirty="0">
                <a:solidFill>
                  <a:schemeClr val="tx2"/>
                </a:solidFill>
              </a:rPr>
              <a:t>Conduct Risk Assessment</a:t>
            </a:r>
          </a:p>
          <a:p>
            <a:pPr marL="1117854" lvl="2" indent="-514350">
              <a:buAutoNum type="alphaLcPeriod"/>
            </a:pPr>
            <a:r>
              <a:rPr lang="en-US" dirty="0">
                <a:solidFill>
                  <a:schemeClr val="tx2"/>
                </a:solidFill>
              </a:rPr>
              <a:t>Assess and Score Risk</a:t>
            </a:r>
          </a:p>
          <a:p>
            <a:pPr marL="596646" indent="-514350">
              <a:buAutoNum type="arabicPeriod"/>
            </a:pPr>
            <a:r>
              <a:rPr lang="en-US" dirty="0">
                <a:solidFill>
                  <a:schemeClr val="tx2"/>
                </a:solidFill>
              </a:rPr>
              <a:t>Audit the Risks</a:t>
            </a:r>
          </a:p>
          <a:p>
            <a:pPr marL="1117854" lvl="2" indent="-514350">
              <a:buFont typeface="+mj-lt"/>
              <a:buAutoNum type="alphaLcPeriod"/>
            </a:pPr>
            <a:r>
              <a:rPr lang="en-US" dirty="0">
                <a:solidFill>
                  <a:schemeClr val="tx2"/>
                </a:solidFill>
              </a:rPr>
              <a:t>Review of Standards and Procedures</a:t>
            </a:r>
          </a:p>
          <a:p>
            <a:pPr marL="1117854" lvl="2" indent="-514350">
              <a:buFont typeface="+mj-lt"/>
              <a:buAutoNum type="alphaLcPeriod"/>
            </a:pPr>
            <a:r>
              <a:rPr lang="en-US" dirty="0">
                <a:solidFill>
                  <a:schemeClr val="tx2"/>
                </a:solidFill>
              </a:rPr>
              <a:t>Claims Audits</a:t>
            </a:r>
          </a:p>
          <a:p>
            <a:pPr marL="596646" indent="-514350">
              <a:buFont typeface="+mj-lt"/>
              <a:buAutoNum type="arabicPeriod"/>
            </a:pPr>
            <a:r>
              <a:rPr lang="en-US" dirty="0">
                <a:solidFill>
                  <a:schemeClr val="tx2"/>
                </a:solidFill>
              </a:rPr>
              <a:t>Document the Audit</a:t>
            </a:r>
          </a:p>
          <a:p>
            <a:pPr marL="596646" indent="-514350">
              <a:buAutoNum type="arabicPeriod"/>
            </a:pPr>
            <a:r>
              <a:rPr lang="en-US" dirty="0">
                <a:solidFill>
                  <a:schemeClr val="tx2"/>
                </a:solidFill>
              </a:rPr>
              <a:t>Review and Act on Results </a:t>
            </a:r>
          </a:p>
        </p:txBody>
      </p:sp>
      <p:sp>
        <p:nvSpPr>
          <p:cNvPr id="4" name="Slide Number Placeholder 3">
            <a:extLst>
              <a:ext uri="{FF2B5EF4-FFF2-40B4-BE49-F238E27FC236}">
                <a16:creationId xmlns:a16="http://schemas.microsoft.com/office/drawing/2014/main" id="{74672491-60F9-441E-957F-CB9EACB20B30}"/>
              </a:ext>
            </a:extLst>
          </p:cNvPr>
          <p:cNvSpPr>
            <a:spLocks noGrp="1"/>
          </p:cNvSpPr>
          <p:nvPr>
            <p:ph type="sldNum" sz="quarter" idx="12"/>
          </p:nvPr>
        </p:nvSpPr>
        <p:spPr/>
        <p:txBody>
          <a:bodyPr/>
          <a:lstStyle/>
          <a:p>
            <a:fld id="{58F2C84C-AACB-468B-BFFF-791E2FB4CCE8}" type="slidenum">
              <a:rPr lang="en-US" smtClean="0"/>
              <a:pPr/>
              <a:t>16</a:t>
            </a:fld>
            <a:endParaRPr lang="en-US" dirty="0"/>
          </a:p>
        </p:txBody>
      </p:sp>
    </p:spTree>
    <p:extLst>
      <p:ext uri="{BB962C8B-B14F-4D97-AF65-F5344CB8AC3E}">
        <p14:creationId xmlns:p14="http://schemas.microsoft.com/office/powerpoint/2010/main" val="18018553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lstStyle/>
          <a:p>
            <a:pPr marL="82296" indent="0" algn="ctr">
              <a:buNone/>
            </a:pPr>
            <a:endParaRPr lang="en-US" i="1" dirty="0">
              <a:solidFill>
                <a:schemeClr val="tx2"/>
              </a:solidFill>
            </a:endParaRPr>
          </a:p>
          <a:p>
            <a:pPr marL="82296" indent="0" algn="ctr">
              <a:buNone/>
            </a:pPr>
            <a:r>
              <a:rPr lang="en-US" i="1" dirty="0">
                <a:solidFill>
                  <a:schemeClr val="tx2"/>
                </a:solidFill>
              </a:rPr>
              <a:t>Identify risks by completing a Risk Assessment</a:t>
            </a:r>
          </a:p>
          <a:p>
            <a:pPr marL="82296" indent="0">
              <a:buNone/>
            </a:pPr>
            <a:endParaRPr lang="en-US" dirty="0">
              <a:solidFill>
                <a:schemeClr val="tx2"/>
              </a:solidFill>
            </a:endParaRPr>
          </a:p>
          <a:p>
            <a:pPr marL="82296" indent="0">
              <a:buNone/>
            </a:pPr>
            <a:r>
              <a:rPr lang="en-US" b="1" dirty="0">
                <a:solidFill>
                  <a:schemeClr val="tx2"/>
                </a:solidFill>
              </a:rPr>
              <a:t>Risk Assessment </a:t>
            </a:r>
            <a:r>
              <a:rPr lang="en-US" dirty="0">
                <a:solidFill>
                  <a:schemeClr val="tx2"/>
                </a:solidFill>
              </a:rPr>
              <a:t>– a methodological, measured, and proactive approach to compliance and control.  The risk assessment helps to </a:t>
            </a:r>
            <a:r>
              <a:rPr lang="en-US">
                <a:solidFill>
                  <a:schemeClr val="tx2"/>
                </a:solidFill>
              </a:rPr>
              <a:t>identify your </a:t>
            </a:r>
            <a:r>
              <a:rPr lang="en-US" dirty="0">
                <a:solidFill>
                  <a:schemeClr val="tx2"/>
                </a:solidFill>
              </a:rPr>
              <a:t>key priorities for the focus of your compliance program.  Starts with identifying and prioritizing known and suspected risks.  </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17</a:t>
            </a:fld>
            <a:endParaRPr lang="en-US" dirty="0"/>
          </a:p>
        </p:txBody>
      </p:sp>
    </p:spTree>
    <p:extLst>
      <p:ext uri="{BB962C8B-B14F-4D97-AF65-F5344CB8AC3E}">
        <p14:creationId xmlns:p14="http://schemas.microsoft.com/office/powerpoint/2010/main" val="1196359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993648" y="1447800"/>
            <a:ext cx="8077200" cy="5334000"/>
          </a:xfrm>
        </p:spPr>
        <p:txBody>
          <a:bodyPr/>
          <a:lstStyle/>
          <a:p>
            <a:pPr marL="82296" indent="0">
              <a:buNone/>
            </a:pPr>
            <a:r>
              <a:rPr lang="en-US" i="1" dirty="0">
                <a:solidFill>
                  <a:schemeClr val="tx2"/>
                </a:solidFill>
              </a:rPr>
              <a:t>Two Key Questions to Answer in a Risk Assessment:</a:t>
            </a:r>
          </a:p>
          <a:p>
            <a:pPr marL="82296" indent="0">
              <a:buNone/>
            </a:pPr>
            <a:endParaRPr lang="en-US" i="1" dirty="0">
              <a:solidFill>
                <a:schemeClr val="tx2"/>
              </a:solidFill>
            </a:endParaRPr>
          </a:p>
          <a:p>
            <a:pPr marL="596646" indent="-514350">
              <a:buAutoNum type="arabicPeriod"/>
            </a:pPr>
            <a:r>
              <a:rPr lang="en-US" dirty="0">
                <a:solidFill>
                  <a:schemeClr val="tx2"/>
                </a:solidFill>
              </a:rPr>
              <a:t>Which compliance issues and risks are of </a:t>
            </a:r>
            <a:r>
              <a:rPr lang="en-US" b="1" dirty="0">
                <a:solidFill>
                  <a:schemeClr val="tx2"/>
                </a:solidFill>
              </a:rPr>
              <a:t>GREATEST</a:t>
            </a:r>
            <a:r>
              <a:rPr lang="en-US" dirty="0">
                <a:solidFill>
                  <a:schemeClr val="tx2"/>
                </a:solidFill>
              </a:rPr>
              <a:t> concern?</a:t>
            </a:r>
          </a:p>
          <a:p>
            <a:pPr marL="356616" lvl="1" indent="0">
              <a:buNone/>
            </a:pPr>
            <a:r>
              <a:rPr lang="en-US" i="1" dirty="0">
                <a:solidFill>
                  <a:schemeClr val="tx2"/>
                </a:solidFill>
              </a:rPr>
              <a:t>		Does a risk exist (existence)?  </a:t>
            </a:r>
          </a:p>
          <a:p>
            <a:pPr marL="356616" lvl="1" indent="0">
              <a:buNone/>
            </a:pPr>
            <a:r>
              <a:rPr lang="en-US" i="1" dirty="0">
                <a:solidFill>
                  <a:schemeClr val="tx2"/>
                </a:solidFill>
              </a:rPr>
              <a:t>		Does it matter (significance)?  </a:t>
            </a:r>
          </a:p>
          <a:p>
            <a:pPr marL="356616" lvl="1" indent="0">
              <a:buNone/>
            </a:pPr>
            <a:r>
              <a:rPr lang="en-US" i="1" dirty="0">
                <a:solidFill>
                  <a:schemeClr val="tx2"/>
                </a:solidFill>
              </a:rPr>
              <a:t>		How much does it matter (materiality)?</a:t>
            </a:r>
          </a:p>
          <a:p>
            <a:pPr marL="356616" lvl="1" indent="0">
              <a:buNone/>
            </a:pPr>
            <a:endParaRPr lang="en-US" sz="800" i="1" dirty="0">
              <a:solidFill>
                <a:schemeClr val="tx2"/>
              </a:solidFill>
            </a:endParaRPr>
          </a:p>
          <a:p>
            <a:pPr marL="596646" indent="-514350">
              <a:buAutoNum type="arabicPeriod"/>
            </a:pPr>
            <a:r>
              <a:rPr lang="en-US" dirty="0">
                <a:solidFill>
                  <a:schemeClr val="tx2"/>
                </a:solidFill>
              </a:rPr>
              <a:t>Where are you most vulnerable to these risks?</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18</a:t>
            </a:fld>
            <a:endParaRPr lang="en-US" dirty="0"/>
          </a:p>
        </p:txBody>
      </p:sp>
    </p:spTree>
    <p:extLst>
      <p:ext uri="{BB962C8B-B14F-4D97-AF65-F5344CB8AC3E}">
        <p14:creationId xmlns:p14="http://schemas.microsoft.com/office/powerpoint/2010/main" val="115251500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435608" y="838200"/>
            <a:ext cx="7498080" cy="6248400"/>
          </a:xfrm>
        </p:spPr>
        <p:txBody>
          <a:bodyPr>
            <a:normAutofit/>
          </a:bodyPr>
          <a:lstStyle/>
          <a:p>
            <a:pPr marL="82296" indent="0">
              <a:buNone/>
            </a:pPr>
            <a:endParaRPr lang="en-US" sz="2200" b="1" u="sng" dirty="0"/>
          </a:p>
          <a:p>
            <a:pPr marL="82296" indent="0" algn="ctr">
              <a:buNone/>
            </a:pPr>
            <a:r>
              <a:rPr lang="en-US" sz="2400" b="1" u="sng" dirty="0">
                <a:solidFill>
                  <a:schemeClr val="tx2"/>
                </a:solidFill>
              </a:rPr>
              <a:t>Question Answered by the Audience</a:t>
            </a:r>
          </a:p>
          <a:p>
            <a:pPr marL="82296" indent="0">
              <a:buNone/>
            </a:pPr>
            <a:r>
              <a:rPr lang="en-US" sz="2000" dirty="0">
                <a:solidFill>
                  <a:schemeClr val="tx2"/>
                </a:solidFill>
              </a:rPr>
              <a:t>What are some common risks areas?</a:t>
            </a:r>
          </a:p>
          <a:p>
            <a:r>
              <a:rPr lang="en-US" sz="2000" dirty="0">
                <a:solidFill>
                  <a:schemeClr val="tx2"/>
                </a:solidFill>
              </a:rPr>
              <a:t>Training staff</a:t>
            </a:r>
          </a:p>
          <a:p>
            <a:r>
              <a:rPr lang="en-US" sz="2000" dirty="0">
                <a:solidFill>
                  <a:schemeClr val="tx2"/>
                </a:solidFill>
              </a:rPr>
              <a:t>Quality of work life </a:t>
            </a:r>
          </a:p>
          <a:p>
            <a:r>
              <a:rPr lang="en-US" sz="2000" dirty="0">
                <a:solidFill>
                  <a:schemeClr val="tx2"/>
                </a:solidFill>
              </a:rPr>
              <a:t>Unhappy employees</a:t>
            </a:r>
          </a:p>
          <a:p>
            <a:r>
              <a:rPr lang="en-US" sz="2000" dirty="0">
                <a:solidFill>
                  <a:schemeClr val="tx2"/>
                </a:solidFill>
              </a:rPr>
              <a:t>The ability to copy and paste in EMR/EHR</a:t>
            </a:r>
          </a:p>
          <a:p>
            <a:r>
              <a:rPr lang="en-US" sz="2000" dirty="0">
                <a:solidFill>
                  <a:schemeClr val="tx2"/>
                </a:solidFill>
              </a:rPr>
              <a:t>Templates and pre-loaded goals and interventions</a:t>
            </a:r>
          </a:p>
          <a:p>
            <a:r>
              <a:rPr lang="en-US" sz="2000" dirty="0">
                <a:solidFill>
                  <a:schemeClr val="tx2"/>
                </a:solidFill>
              </a:rPr>
              <a:t>Checklists/boxes in notes</a:t>
            </a:r>
          </a:p>
          <a:p>
            <a:r>
              <a:rPr lang="en-US" sz="2000" dirty="0">
                <a:solidFill>
                  <a:schemeClr val="tx2"/>
                </a:solidFill>
              </a:rPr>
              <a:t>Issues with electronic encounter forms</a:t>
            </a:r>
          </a:p>
          <a:p>
            <a:r>
              <a:rPr lang="en-US" sz="2000" dirty="0">
                <a:solidFill>
                  <a:schemeClr val="tx2"/>
                </a:solidFill>
              </a:rPr>
              <a:t>Poor supervision</a:t>
            </a:r>
          </a:p>
          <a:p>
            <a:r>
              <a:rPr lang="en-US" sz="2000" dirty="0">
                <a:solidFill>
                  <a:schemeClr val="tx2"/>
                </a:solidFill>
              </a:rPr>
              <a:t>Pressure to bill a set amount of units</a:t>
            </a:r>
          </a:p>
          <a:p>
            <a:r>
              <a:rPr lang="en-US" sz="2000" dirty="0">
                <a:solidFill>
                  <a:schemeClr val="tx2"/>
                </a:solidFill>
              </a:rPr>
              <a:t>Treatment plans</a:t>
            </a:r>
          </a:p>
          <a:p>
            <a:r>
              <a:rPr lang="en-US" sz="2000" dirty="0">
                <a:solidFill>
                  <a:schemeClr val="tx2"/>
                </a:solidFill>
              </a:rPr>
              <a:t>Mobile staff</a:t>
            </a:r>
          </a:p>
          <a:p>
            <a:r>
              <a:rPr lang="en-US" sz="2000" dirty="0">
                <a:solidFill>
                  <a:schemeClr val="tx2"/>
                </a:solidFill>
              </a:rPr>
              <a:t>Not addressing needs of clients </a:t>
            </a:r>
          </a:p>
          <a:p>
            <a:pPr marL="82296" indent="0">
              <a:buNone/>
            </a:pPr>
            <a:endParaRPr lang="en-US" sz="2200" dirty="0"/>
          </a:p>
          <a:p>
            <a:pPr marL="82296" indent="0">
              <a:buNone/>
            </a:pPr>
            <a:endParaRPr lang="en-US" sz="2200" b="1" dirty="0"/>
          </a:p>
          <a:p>
            <a:pPr marL="82296" indent="0">
              <a:buNone/>
            </a:pPr>
            <a:endParaRPr lang="en-US" sz="2200" b="1"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19</a:t>
            </a:fld>
            <a:endParaRPr lang="en-US" dirty="0"/>
          </a:p>
        </p:txBody>
      </p:sp>
    </p:spTree>
    <p:extLst>
      <p:ext uri="{BB962C8B-B14F-4D97-AF65-F5344CB8AC3E}">
        <p14:creationId xmlns:p14="http://schemas.microsoft.com/office/powerpoint/2010/main" val="318120729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8EAEF-CA93-4B9C-B15D-05C5AD930BF1}"/>
              </a:ext>
            </a:extLst>
          </p:cNvPr>
          <p:cNvSpPr>
            <a:spLocks noGrp="1"/>
          </p:cNvSpPr>
          <p:nvPr>
            <p:ph type="title"/>
          </p:nvPr>
        </p:nvSpPr>
        <p:spPr>
          <a:xfrm>
            <a:off x="990600" y="274638"/>
            <a:ext cx="7943088" cy="1143000"/>
          </a:xfrm>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8CA02EBA-5483-42B7-9501-E298F0031E17}"/>
              </a:ext>
            </a:extLst>
          </p:cNvPr>
          <p:cNvSpPr>
            <a:spLocks noGrp="1"/>
          </p:cNvSpPr>
          <p:nvPr>
            <p:ph idx="1"/>
          </p:nvPr>
        </p:nvSpPr>
        <p:spPr>
          <a:xfrm>
            <a:off x="990600" y="1447800"/>
            <a:ext cx="7943088" cy="5135562"/>
          </a:xfrm>
        </p:spPr>
        <p:txBody>
          <a:bodyPr>
            <a:normAutofit/>
          </a:bodyPr>
          <a:lstStyle/>
          <a:p>
            <a:pPr marL="82296" indent="0" algn="ctr">
              <a:buNone/>
            </a:pPr>
            <a:r>
              <a:rPr lang="en-US" sz="2800" i="1" dirty="0">
                <a:solidFill>
                  <a:schemeClr val="tx2"/>
                </a:solidFill>
              </a:rPr>
              <a:t>At the conclusion of this presentation, participants will have a better understanding of:</a:t>
            </a:r>
          </a:p>
          <a:p>
            <a:pPr marL="82296" indent="0" algn="ctr">
              <a:buNone/>
            </a:pPr>
            <a:r>
              <a:rPr lang="en-US" sz="800" i="1" dirty="0">
                <a:solidFill>
                  <a:schemeClr val="tx2"/>
                </a:solidFill>
              </a:rPr>
              <a:t> </a:t>
            </a:r>
          </a:p>
          <a:p>
            <a:pPr lvl="1">
              <a:buFont typeface="Courier New" panose="02070309020205020404" pitchFamily="49" charset="0"/>
              <a:buChar char="o"/>
            </a:pPr>
            <a:r>
              <a:rPr lang="en-US" dirty="0">
                <a:solidFill>
                  <a:schemeClr val="tx2"/>
                </a:solidFill>
              </a:rPr>
              <a:t>Self-Auditing</a:t>
            </a:r>
          </a:p>
          <a:p>
            <a:pPr lvl="1">
              <a:buFont typeface="Courier New" panose="02070309020205020404" pitchFamily="49" charset="0"/>
              <a:buChar char="o"/>
            </a:pPr>
            <a:r>
              <a:rPr lang="en-US" dirty="0">
                <a:solidFill>
                  <a:schemeClr val="tx2"/>
                </a:solidFill>
              </a:rPr>
              <a:t>Improper Payments</a:t>
            </a:r>
          </a:p>
          <a:p>
            <a:pPr lvl="1">
              <a:buFont typeface="Courier New" panose="02070309020205020404" pitchFamily="49" charset="0"/>
              <a:buChar char="o"/>
            </a:pPr>
            <a:r>
              <a:rPr lang="en-US" dirty="0">
                <a:solidFill>
                  <a:schemeClr val="tx2"/>
                </a:solidFill>
              </a:rPr>
              <a:t>The Benefits of Self-Auditing</a:t>
            </a:r>
          </a:p>
          <a:p>
            <a:pPr lvl="1">
              <a:buFont typeface="Courier New" panose="02070309020205020404" pitchFamily="49" charset="0"/>
              <a:buChar char="o"/>
            </a:pPr>
            <a:r>
              <a:rPr lang="en-US" dirty="0">
                <a:solidFill>
                  <a:schemeClr val="tx2"/>
                </a:solidFill>
              </a:rPr>
              <a:t>Federal Health Care Fraud Laws</a:t>
            </a:r>
          </a:p>
          <a:p>
            <a:pPr lvl="1">
              <a:buFont typeface="Courier New" panose="02070309020205020404" pitchFamily="49" charset="0"/>
              <a:buChar char="o"/>
            </a:pPr>
            <a:r>
              <a:rPr lang="en-US" dirty="0">
                <a:solidFill>
                  <a:schemeClr val="tx2"/>
                </a:solidFill>
              </a:rPr>
              <a:t>The Basics of the Self-Audit Process</a:t>
            </a:r>
          </a:p>
          <a:p>
            <a:pPr lvl="1">
              <a:buFont typeface="Courier New" panose="02070309020205020404" pitchFamily="49" charset="0"/>
              <a:buChar char="o"/>
            </a:pPr>
            <a:r>
              <a:rPr lang="en-US" dirty="0">
                <a:solidFill>
                  <a:schemeClr val="tx2"/>
                </a:solidFill>
              </a:rPr>
              <a:t>The DHS MA Provider Self-Audit Protocol</a:t>
            </a:r>
          </a:p>
          <a:p>
            <a:pPr lvl="1">
              <a:buFont typeface="Courier New" panose="02070309020205020404" pitchFamily="49" charset="0"/>
              <a:buChar char="o"/>
            </a:pPr>
            <a:r>
              <a:rPr lang="en-US" dirty="0">
                <a:solidFill>
                  <a:schemeClr val="tx2"/>
                </a:solidFill>
              </a:rPr>
              <a:t>Self-Auditing Forms and CBH Referral Process </a:t>
            </a:r>
          </a:p>
          <a:p>
            <a:pPr lvl="1">
              <a:buFont typeface="Courier New" panose="02070309020205020404" pitchFamily="49" charset="0"/>
              <a:buChar char="o"/>
            </a:pPr>
            <a:endParaRPr lang="en-US"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12FB1688-68B4-4426-9C71-43074FFD410D}"/>
              </a:ext>
            </a:extLst>
          </p:cNvPr>
          <p:cNvSpPr>
            <a:spLocks noGrp="1"/>
          </p:cNvSpPr>
          <p:nvPr>
            <p:ph type="sldNum" sz="quarter" idx="12"/>
          </p:nvPr>
        </p:nvSpPr>
        <p:spPr/>
        <p:txBody>
          <a:bodyPr/>
          <a:lstStyle/>
          <a:p>
            <a:fld id="{58F2C84C-AACB-468B-BFFF-791E2FB4CCE8}" type="slidenum">
              <a:rPr lang="en-US" smtClean="0"/>
              <a:pPr/>
              <a:t>2</a:t>
            </a:fld>
            <a:endParaRPr lang="en-US" dirty="0"/>
          </a:p>
        </p:txBody>
      </p:sp>
    </p:spTree>
    <p:extLst>
      <p:ext uri="{BB962C8B-B14F-4D97-AF65-F5344CB8AC3E}">
        <p14:creationId xmlns:p14="http://schemas.microsoft.com/office/powerpoint/2010/main" val="2478487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676400"/>
            <a:ext cx="8153400" cy="4906962"/>
          </a:xfrm>
        </p:spPr>
        <p:txBody>
          <a:bodyPr>
            <a:normAutofit/>
          </a:bodyPr>
          <a:lstStyle/>
          <a:p>
            <a:pPr marL="82296" indent="0" algn="ctr">
              <a:buNone/>
            </a:pPr>
            <a:r>
              <a:rPr lang="en-US" sz="2200" b="1" u="sng" dirty="0">
                <a:solidFill>
                  <a:schemeClr val="tx2"/>
                </a:solidFill>
              </a:rPr>
              <a:t>OIG Work Plan </a:t>
            </a:r>
          </a:p>
          <a:p>
            <a:pPr marL="82296" indent="0">
              <a:buNone/>
            </a:pPr>
            <a:r>
              <a:rPr lang="en-US" sz="2200" b="1" dirty="0">
                <a:solidFill>
                  <a:schemeClr val="tx2"/>
                </a:solidFill>
              </a:rPr>
              <a:t>Highlights areas of government focus:</a:t>
            </a:r>
          </a:p>
          <a:p>
            <a:pPr marL="82296" indent="0">
              <a:buNone/>
            </a:pPr>
            <a:r>
              <a:rPr lang="en-US" sz="2000" b="1" dirty="0">
                <a:solidFill>
                  <a:schemeClr val="tx2"/>
                </a:solidFill>
                <a:hlinkClick r:id="rId3"/>
              </a:rPr>
              <a:t>http://oig.hhs.gov/reports-and-publications/workplan/index.asp</a:t>
            </a:r>
            <a:endParaRPr lang="en-US" sz="2000" b="1" dirty="0">
              <a:solidFill>
                <a:schemeClr val="tx2"/>
              </a:solidFill>
            </a:endParaRPr>
          </a:p>
          <a:p>
            <a:pPr marL="82296" indent="0">
              <a:buNone/>
            </a:pPr>
            <a:endParaRPr lang="en-US" sz="2000" b="1" dirty="0">
              <a:solidFill>
                <a:schemeClr val="tx2"/>
              </a:solidFill>
            </a:endParaRPr>
          </a:p>
          <a:p>
            <a:pPr marL="82296" indent="0">
              <a:buNone/>
            </a:pPr>
            <a:endParaRPr lang="en-US" sz="2200" b="1" dirty="0">
              <a:solidFill>
                <a:schemeClr val="tx2"/>
              </a:solidFill>
            </a:endParaRPr>
          </a:p>
          <a:p>
            <a:pPr marL="82296" indent="0">
              <a:buNone/>
            </a:pPr>
            <a:r>
              <a:rPr lang="en-US" sz="2400" b="1" dirty="0">
                <a:solidFill>
                  <a:schemeClr val="tx2"/>
                </a:solidFill>
              </a:rPr>
              <a:t>Risk Assessments should involve input from relevant departments, including:</a:t>
            </a:r>
          </a:p>
          <a:p>
            <a:pPr marL="603504" lvl="2" indent="0">
              <a:buNone/>
            </a:pPr>
            <a:r>
              <a:rPr lang="en-US" sz="2000" b="1" dirty="0">
                <a:solidFill>
                  <a:schemeClr val="tx2"/>
                </a:solidFill>
              </a:rPr>
              <a:t>Medical </a:t>
            </a:r>
          </a:p>
          <a:p>
            <a:pPr marL="603504" lvl="2" indent="0">
              <a:buNone/>
            </a:pPr>
            <a:r>
              <a:rPr lang="en-US" sz="2000" b="1" dirty="0">
                <a:solidFill>
                  <a:schemeClr val="tx2"/>
                </a:solidFill>
              </a:rPr>
              <a:t>Clinical		 </a:t>
            </a:r>
          </a:p>
          <a:p>
            <a:pPr marL="603504" lvl="2" indent="0">
              <a:buNone/>
            </a:pPr>
            <a:r>
              <a:rPr lang="en-US" sz="2000" b="1" dirty="0">
                <a:solidFill>
                  <a:schemeClr val="tx2"/>
                </a:solidFill>
              </a:rPr>
              <a:t>Billing/Accounting</a:t>
            </a:r>
          </a:p>
          <a:p>
            <a:pPr marL="603504" lvl="2" indent="0">
              <a:buNone/>
            </a:pPr>
            <a:r>
              <a:rPr lang="en-US" sz="2000" b="1" dirty="0">
                <a:solidFill>
                  <a:schemeClr val="tx2"/>
                </a:solidFill>
              </a:rPr>
              <a:t>IT</a:t>
            </a:r>
          </a:p>
          <a:p>
            <a:pPr marL="603504" lvl="2" indent="0">
              <a:buNone/>
            </a:pPr>
            <a:r>
              <a:rPr lang="en-US" sz="2000" b="1" dirty="0">
                <a:solidFill>
                  <a:schemeClr val="tx2"/>
                </a:solidFill>
              </a:rPr>
              <a:t>Legal/Compliance</a:t>
            </a:r>
          </a:p>
          <a:p>
            <a:pPr marL="82296" indent="0">
              <a:buNone/>
            </a:pPr>
            <a:endParaRPr lang="en-US" sz="2200"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20</a:t>
            </a:fld>
            <a:endParaRPr lang="en-US" dirty="0"/>
          </a:p>
        </p:txBody>
      </p:sp>
    </p:spTree>
    <p:extLst>
      <p:ext uri="{BB962C8B-B14F-4D97-AF65-F5344CB8AC3E}">
        <p14:creationId xmlns:p14="http://schemas.microsoft.com/office/powerpoint/2010/main" val="318027575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295400"/>
            <a:ext cx="8077200" cy="5791200"/>
          </a:xfrm>
        </p:spPr>
        <p:txBody>
          <a:bodyPr>
            <a:normAutofit/>
          </a:bodyPr>
          <a:lstStyle/>
          <a:p>
            <a:pPr marL="82296" indent="0">
              <a:buNone/>
            </a:pPr>
            <a:endParaRPr lang="en-US" sz="2200" b="1" u="sng" dirty="0">
              <a:solidFill>
                <a:schemeClr val="tx2"/>
              </a:solidFill>
            </a:endParaRPr>
          </a:p>
          <a:p>
            <a:pPr marL="82296" indent="0" algn="ctr">
              <a:buNone/>
            </a:pPr>
            <a:r>
              <a:rPr lang="en-US" sz="2400" b="1" u="sng" dirty="0">
                <a:solidFill>
                  <a:schemeClr val="tx2"/>
                </a:solidFill>
              </a:rPr>
              <a:t>Question Answered by the Audience</a:t>
            </a:r>
          </a:p>
          <a:p>
            <a:pPr marL="82296" indent="0">
              <a:buNone/>
            </a:pPr>
            <a:r>
              <a:rPr lang="en-US" sz="2200" dirty="0">
                <a:solidFill>
                  <a:schemeClr val="tx2"/>
                </a:solidFill>
              </a:rPr>
              <a:t> </a:t>
            </a:r>
            <a:r>
              <a:rPr lang="en-US" sz="2400" dirty="0">
                <a:solidFill>
                  <a:schemeClr val="tx2"/>
                </a:solidFill>
              </a:rPr>
              <a:t>Whose input would you request during the risk assessment process to identify the risks and why?</a:t>
            </a:r>
          </a:p>
          <a:p>
            <a:pPr marL="82296" indent="0">
              <a:buNone/>
            </a:pPr>
            <a:endParaRPr lang="en-US" sz="2200" b="1" dirty="0"/>
          </a:p>
          <a:p>
            <a:r>
              <a:rPr lang="en-US" sz="2200" b="1" dirty="0">
                <a:solidFill>
                  <a:schemeClr val="tx2"/>
                </a:solidFill>
              </a:rPr>
              <a:t>Frontline staff</a:t>
            </a:r>
          </a:p>
          <a:p>
            <a:r>
              <a:rPr lang="en-US" sz="2200" b="1" dirty="0">
                <a:solidFill>
                  <a:schemeClr val="tx2"/>
                </a:solidFill>
              </a:rPr>
              <a:t>Data reports</a:t>
            </a:r>
          </a:p>
          <a:p>
            <a:r>
              <a:rPr lang="en-US" sz="2200" b="1" dirty="0">
                <a:solidFill>
                  <a:schemeClr val="tx2"/>
                </a:solidFill>
              </a:rPr>
              <a:t>Exit interviews/human resources</a:t>
            </a:r>
          </a:p>
          <a:p>
            <a:r>
              <a:rPr lang="en-US" sz="2200" b="1" dirty="0">
                <a:solidFill>
                  <a:schemeClr val="tx2"/>
                </a:solidFill>
              </a:rPr>
              <a:t>Focus groups with members</a:t>
            </a:r>
          </a:p>
          <a:p>
            <a:r>
              <a:rPr lang="en-US" sz="2200" b="1" dirty="0">
                <a:solidFill>
                  <a:schemeClr val="tx2"/>
                </a:solidFill>
              </a:rPr>
              <a:t>Consultants</a:t>
            </a:r>
          </a:p>
          <a:p>
            <a:r>
              <a:rPr lang="en-US" sz="2200" b="1" dirty="0">
                <a:solidFill>
                  <a:schemeClr val="tx2"/>
                </a:solidFill>
              </a:rPr>
              <a:t>Consumer satisfaction surveys</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21</a:t>
            </a:fld>
            <a:endParaRPr lang="en-US" dirty="0"/>
          </a:p>
        </p:txBody>
      </p:sp>
    </p:spTree>
    <p:extLst>
      <p:ext uri="{BB962C8B-B14F-4D97-AF65-F5344CB8AC3E}">
        <p14:creationId xmlns:p14="http://schemas.microsoft.com/office/powerpoint/2010/main" val="35125034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fontScale="92500" lnSpcReduction="10000"/>
          </a:bodyPr>
          <a:lstStyle/>
          <a:p>
            <a:pPr marL="82296" indent="0">
              <a:buNone/>
            </a:pPr>
            <a:r>
              <a:rPr lang="en-US" b="1" dirty="0">
                <a:solidFill>
                  <a:schemeClr val="tx2"/>
                </a:solidFill>
              </a:rPr>
              <a:t>Assess and Score Risk</a:t>
            </a:r>
          </a:p>
          <a:p>
            <a:pPr marL="82296" indent="0">
              <a:buNone/>
            </a:pPr>
            <a:r>
              <a:rPr lang="en-US" dirty="0">
                <a:solidFill>
                  <a:schemeClr val="tx2"/>
                </a:solidFill>
              </a:rPr>
              <a:t>Self-Audit Toolkit (CMS) highlighted the American Institute of Certified Public Accountants (AICPA) approach to assessing risks:</a:t>
            </a:r>
          </a:p>
          <a:p>
            <a:pPr marL="82296" indent="0">
              <a:buNone/>
            </a:pPr>
            <a:endParaRPr lang="en-US" b="1" dirty="0">
              <a:solidFill>
                <a:schemeClr val="tx2"/>
              </a:solidFill>
            </a:endParaRPr>
          </a:p>
          <a:p>
            <a:pPr marL="82296" indent="0">
              <a:buNone/>
            </a:pPr>
            <a:r>
              <a:rPr lang="en-US" b="1" dirty="0">
                <a:solidFill>
                  <a:schemeClr val="tx2"/>
                </a:solidFill>
              </a:rPr>
              <a:t>High (3) </a:t>
            </a:r>
            <a:r>
              <a:rPr lang="en-US" dirty="0">
                <a:solidFill>
                  <a:schemeClr val="tx2"/>
                </a:solidFill>
              </a:rPr>
              <a:t>– risks that repeat, are hard to detect, are very likely to occur, of significant impact</a:t>
            </a:r>
          </a:p>
          <a:p>
            <a:pPr marL="82296" indent="0">
              <a:buNone/>
            </a:pPr>
            <a:r>
              <a:rPr lang="en-US" b="1" dirty="0">
                <a:solidFill>
                  <a:schemeClr val="tx2"/>
                </a:solidFill>
              </a:rPr>
              <a:t>Medium (2)</a:t>
            </a:r>
            <a:r>
              <a:rPr lang="en-US" dirty="0">
                <a:solidFill>
                  <a:schemeClr val="tx2"/>
                </a:solidFill>
              </a:rPr>
              <a:t> – risks occurring less often, difficult to detect</a:t>
            </a:r>
          </a:p>
          <a:p>
            <a:pPr marL="82296" indent="0">
              <a:buNone/>
            </a:pPr>
            <a:r>
              <a:rPr lang="en-US" b="1" dirty="0">
                <a:solidFill>
                  <a:schemeClr val="tx2"/>
                </a:solidFill>
              </a:rPr>
              <a:t>Low (1) </a:t>
            </a:r>
            <a:r>
              <a:rPr lang="en-US" dirty="0">
                <a:solidFill>
                  <a:schemeClr val="tx2"/>
                </a:solidFill>
              </a:rPr>
              <a:t>– unlikely risks, small potential impact</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22</a:t>
            </a:fld>
            <a:endParaRPr lang="en-US" dirty="0"/>
          </a:p>
        </p:txBody>
      </p:sp>
    </p:spTree>
    <p:extLst>
      <p:ext uri="{BB962C8B-B14F-4D97-AF65-F5344CB8AC3E}">
        <p14:creationId xmlns:p14="http://schemas.microsoft.com/office/powerpoint/2010/main" val="33511052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295400"/>
            <a:ext cx="7866888" cy="5791200"/>
          </a:xfrm>
        </p:spPr>
        <p:txBody>
          <a:bodyPr>
            <a:normAutofit/>
          </a:bodyPr>
          <a:lstStyle/>
          <a:p>
            <a:pPr marL="82296" indent="0">
              <a:buNone/>
            </a:pPr>
            <a:endParaRPr lang="en-US" sz="2200" b="1" u="sng" dirty="0"/>
          </a:p>
          <a:p>
            <a:pPr marL="82296" indent="0" algn="ctr">
              <a:buNone/>
            </a:pPr>
            <a:r>
              <a:rPr lang="en-US" sz="2000" b="1" u="sng" dirty="0">
                <a:solidFill>
                  <a:schemeClr val="tx2"/>
                </a:solidFill>
              </a:rPr>
              <a:t>Question Answered by the Audience</a:t>
            </a:r>
          </a:p>
          <a:p>
            <a:pPr marL="82296" indent="0">
              <a:buNone/>
            </a:pPr>
            <a:r>
              <a:rPr lang="en-US" sz="2400" dirty="0">
                <a:solidFill>
                  <a:schemeClr val="tx2"/>
                </a:solidFill>
              </a:rPr>
              <a:t>Who would be involved in conducting your risk assessment and why?</a:t>
            </a:r>
          </a:p>
          <a:p>
            <a:pPr marL="82296" indent="0">
              <a:buNone/>
            </a:pPr>
            <a:endParaRPr lang="en-US" sz="2400" b="1" dirty="0">
              <a:solidFill>
                <a:schemeClr val="tx2"/>
              </a:solidFill>
            </a:endParaRPr>
          </a:p>
          <a:p>
            <a:r>
              <a:rPr lang="en-US" sz="2200" b="1" dirty="0">
                <a:solidFill>
                  <a:schemeClr val="tx2"/>
                </a:solidFill>
              </a:rPr>
              <a:t>Program Directors / Administration</a:t>
            </a:r>
          </a:p>
          <a:p>
            <a:r>
              <a:rPr lang="en-US" sz="2200" b="1" dirty="0">
                <a:solidFill>
                  <a:schemeClr val="tx2"/>
                </a:solidFill>
              </a:rPr>
              <a:t>Dedicated Compliance Staff</a:t>
            </a:r>
          </a:p>
          <a:p>
            <a:r>
              <a:rPr lang="en-US" sz="2200" b="1" dirty="0">
                <a:solidFill>
                  <a:schemeClr val="tx2"/>
                </a:solidFill>
              </a:rPr>
              <a:t>Interdepartmental / Cross Organizational members</a:t>
            </a:r>
          </a:p>
          <a:p>
            <a:r>
              <a:rPr lang="en-US" sz="2200" b="1" dirty="0">
                <a:solidFill>
                  <a:schemeClr val="tx2"/>
                </a:solidFill>
              </a:rPr>
              <a:t>Input from Quality </a:t>
            </a:r>
          </a:p>
          <a:p>
            <a:r>
              <a:rPr lang="en-US" sz="2200" b="1" dirty="0">
                <a:solidFill>
                  <a:schemeClr val="tx2"/>
                </a:solidFill>
              </a:rPr>
              <a:t>One individual recommended receiving support from the Board and Administration</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23</a:t>
            </a:fld>
            <a:endParaRPr lang="en-US" dirty="0"/>
          </a:p>
        </p:txBody>
      </p:sp>
    </p:spTree>
    <p:extLst>
      <p:ext uri="{BB962C8B-B14F-4D97-AF65-F5344CB8AC3E}">
        <p14:creationId xmlns:p14="http://schemas.microsoft.com/office/powerpoint/2010/main" val="28379162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1 - Identify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a:bodyPr>
          <a:lstStyle/>
          <a:p>
            <a:pPr marL="82296" indent="0" algn="ctr">
              <a:buNone/>
            </a:pPr>
            <a:r>
              <a:rPr lang="en-US" b="1" dirty="0">
                <a:solidFill>
                  <a:schemeClr val="tx2"/>
                </a:solidFill>
              </a:rPr>
              <a:t>Assess and Score Risk</a:t>
            </a:r>
          </a:p>
          <a:p>
            <a:pPr marL="82296" indent="0" algn="ctr">
              <a:buNone/>
            </a:pPr>
            <a:r>
              <a:rPr lang="en-US" dirty="0">
                <a:solidFill>
                  <a:schemeClr val="tx2"/>
                </a:solidFill>
              </a:rPr>
              <a:t>BASIC MODEL</a:t>
            </a:r>
          </a:p>
          <a:p>
            <a:pPr marL="82296" indent="0">
              <a:buNone/>
            </a:pPr>
            <a:r>
              <a:rPr lang="en-US" sz="2400" dirty="0">
                <a:solidFill>
                  <a:schemeClr val="tx2"/>
                </a:solidFill>
              </a:rPr>
              <a:t>HIGH=3</a:t>
            </a:r>
          </a:p>
          <a:p>
            <a:pPr marL="82296" indent="0">
              <a:buNone/>
            </a:pPr>
            <a:r>
              <a:rPr lang="en-US" sz="2400" dirty="0">
                <a:solidFill>
                  <a:schemeClr val="tx2"/>
                </a:solidFill>
              </a:rPr>
              <a:t>Medium=2</a:t>
            </a:r>
          </a:p>
          <a:p>
            <a:pPr marL="82296" indent="0">
              <a:buNone/>
            </a:pPr>
            <a:r>
              <a:rPr lang="en-US" sz="2400" dirty="0">
                <a:solidFill>
                  <a:schemeClr val="tx2"/>
                </a:solidFill>
              </a:rPr>
              <a:t>Low=1</a:t>
            </a:r>
          </a:p>
          <a:p>
            <a:pPr marL="82296" indent="0">
              <a:buNone/>
            </a:pPr>
            <a:r>
              <a:rPr lang="en-US" dirty="0"/>
              <a:t> </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24</a:t>
            </a:fld>
            <a:endParaRPr lang="en-US" dirty="0"/>
          </a:p>
        </p:txBody>
      </p:sp>
      <p:graphicFrame>
        <p:nvGraphicFramePr>
          <p:cNvPr id="6" name="Table 5">
            <a:extLst>
              <a:ext uri="{FF2B5EF4-FFF2-40B4-BE49-F238E27FC236}">
                <a16:creationId xmlns:a16="http://schemas.microsoft.com/office/drawing/2014/main" id="{83A16A12-8088-45E8-AE96-60E8FE1AEDE8}"/>
              </a:ext>
            </a:extLst>
          </p:cNvPr>
          <p:cNvGraphicFramePr>
            <a:graphicFrameLocks noGrp="1"/>
          </p:cNvGraphicFramePr>
          <p:nvPr>
            <p:extLst>
              <p:ext uri="{D42A27DB-BD31-4B8C-83A1-F6EECF244321}">
                <p14:modId xmlns:p14="http://schemas.microsoft.com/office/powerpoint/2010/main" val="2228003074"/>
              </p:ext>
            </p:extLst>
          </p:nvPr>
        </p:nvGraphicFramePr>
        <p:xfrm>
          <a:off x="1383630" y="4243972"/>
          <a:ext cx="7242050" cy="2287671"/>
        </p:xfrm>
        <a:graphic>
          <a:graphicData uri="http://schemas.openxmlformats.org/drawingml/2006/table">
            <a:tbl>
              <a:tblPr firstRow="1" bandRow="1">
                <a:tableStyleId>{8A107856-5554-42FB-B03E-39F5DBC370BA}</a:tableStyleId>
              </a:tblPr>
              <a:tblGrid>
                <a:gridCol w="2057400">
                  <a:extLst>
                    <a:ext uri="{9D8B030D-6E8A-4147-A177-3AD203B41FA5}">
                      <a16:colId xmlns:a16="http://schemas.microsoft.com/office/drawing/2014/main" val="2249658769"/>
                    </a:ext>
                  </a:extLst>
                </a:gridCol>
                <a:gridCol w="1143000">
                  <a:extLst>
                    <a:ext uri="{9D8B030D-6E8A-4147-A177-3AD203B41FA5}">
                      <a16:colId xmlns:a16="http://schemas.microsoft.com/office/drawing/2014/main" val="4223141441"/>
                    </a:ext>
                  </a:extLst>
                </a:gridCol>
                <a:gridCol w="1144830">
                  <a:extLst>
                    <a:ext uri="{9D8B030D-6E8A-4147-A177-3AD203B41FA5}">
                      <a16:colId xmlns:a16="http://schemas.microsoft.com/office/drawing/2014/main" val="561336213"/>
                    </a:ext>
                  </a:extLst>
                </a:gridCol>
                <a:gridCol w="1448410">
                  <a:extLst>
                    <a:ext uri="{9D8B030D-6E8A-4147-A177-3AD203B41FA5}">
                      <a16:colId xmlns:a16="http://schemas.microsoft.com/office/drawing/2014/main" val="1773207877"/>
                    </a:ext>
                  </a:extLst>
                </a:gridCol>
                <a:gridCol w="1448410">
                  <a:extLst>
                    <a:ext uri="{9D8B030D-6E8A-4147-A177-3AD203B41FA5}">
                      <a16:colId xmlns:a16="http://schemas.microsoft.com/office/drawing/2014/main" val="1706809505"/>
                    </a:ext>
                  </a:extLst>
                </a:gridCol>
              </a:tblGrid>
              <a:tr h="623570">
                <a:tc>
                  <a:txBody>
                    <a:bodyPr/>
                    <a:lstStyle/>
                    <a:p>
                      <a:r>
                        <a:rPr lang="en-US" dirty="0"/>
                        <a:t>Control Area</a:t>
                      </a:r>
                    </a:p>
                  </a:txBody>
                  <a:tcPr>
                    <a:solidFill>
                      <a:schemeClr val="accent2">
                        <a:lumMod val="40000"/>
                        <a:lumOff val="60000"/>
                      </a:schemeClr>
                    </a:solidFill>
                  </a:tcPr>
                </a:tc>
                <a:tc>
                  <a:txBody>
                    <a:bodyPr/>
                    <a:lstStyle/>
                    <a:p>
                      <a:r>
                        <a:rPr lang="en-US" dirty="0"/>
                        <a:t>Scorer 1</a:t>
                      </a:r>
                    </a:p>
                  </a:txBody>
                  <a:tcPr>
                    <a:solidFill>
                      <a:schemeClr val="accent2">
                        <a:lumMod val="40000"/>
                        <a:lumOff val="60000"/>
                      </a:schemeClr>
                    </a:solidFill>
                  </a:tcPr>
                </a:tc>
                <a:tc>
                  <a:txBody>
                    <a:bodyPr/>
                    <a:lstStyle/>
                    <a:p>
                      <a:r>
                        <a:rPr lang="en-US" dirty="0"/>
                        <a:t>Scorer 2</a:t>
                      </a:r>
                    </a:p>
                  </a:txBody>
                  <a:tcPr>
                    <a:solidFill>
                      <a:schemeClr val="accent2">
                        <a:lumMod val="40000"/>
                        <a:lumOff val="60000"/>
                      </a:schemeClr>
                    </a:solidFill>
                  </a:tcPr>
                </a:tc>
                <a:tc>
                  <a:txBody>
                    <a:bodyPr/>
                    <a:lstStyle/>
                    <a:p>
                      <a:r>
                        <a:rPr lang="en-US" dirty="0"/>
                        <a:t>Scorer 3</a:t>
                      </a:r>
                    </a:p>
                  </a:txBody>
                  <a:tcPr>
                    <a:solidFill>
                      <a:schemeClr val="accent2">
                        <a:lumMod val="40000"/>
                        <a:lumOff val="60000"/>
                      </a:schemeClr>
                    </a:solidFill>
                  </a:tcPr>
                </a:tc>
                <a:tc>
                  <a:txBody>
                    <a:bodyPr/>
                    <a:lstStyle/>
                    <a:p>
                      <a:r>
                        <a:rPr lang="en-US" dirty="0"/>
                        <a:t>Average</a:t>
                      </a:r>
                    </a:p>
                  </a:txBody>
                  <a:tcPr>
                    <a:solidFill>
                      <a:schemeClr val="accent2">
                        <a:lumMod val="40000"/>
                        <a:lumOff val="60000"/>
                      </a:schemeClr>
                    </a:solidFill>
                  </a:tcPr>
                </a:tc>
                <a:extLst>
                  <a:ext uri="{0D108BD9-81ED-4DB2-BD59-A6C34878D82A}">
                    <a16:rowId xmlns:a16="http://schemas.microsoft.com/office/drawing/2014/main" val="519363870"/>
                  </a:ext>
                </a:extLst>
              </a:tr>
              <a:tr h="444901">
                <a:tc>
                  <a:txBody>
                    <a:bodyPr/>
                    <a:lstStyle/>
                    <a:p>
                      <a:r>
                        <a:rPr lang="en-US" dirty="0"/>
                        <a:t>Documentation</a:t>
                      </a:r>
                    </a:p>
                  </a:txBody>
                  <a:tcPr/>
                </a:tc>
                <a:tc>
                  <a:txBody>
                    <a:bodyPr/>
                    <a:lstStyle/>
                    <a:p>
                      <a:r>
                        <a:rPr lang="en-US" dirty="0"/>
                        <a:t>1</a:t>
                      </a:r>
                    </a:p>
                  </a:txBody>
                  <a:tcPr/>
                </a:tc>
                <a:tc>
                  <a:txBody>
                    <a:bodyPr/>
                    <a:lstStyle/>
                    <a:p>
                      <a:r>
                        <a:rPr lang="en-US" dirty="0"/>
                        <a:t>1</a:t>
                      </a:r>
                    </a:p>
                  </a:txBody>
                  <a:tcPr/>
                </a:tc>
                <a:tc>
                  <a:txBody>
                    <a:bodyPr/>
                    <a:lstStyle/>
                    <a:p>
                      <a:r>
                        <a:rPr lang="en-US" dirty="0"/>
                        <a:t>2</a:t>
                      </a:r>
                    </a:p>
                  </a:txBody>
                  <a:tcPr/>
                </a:tc>
                <a:tc>
                  <a:txBody>
                    <a:bodyPr/>
                    <a:lstStyle/>
                    <a:p>
                      <a:r>
                        <a:rPr lang="en-US" dirty="0"/>
                        <a:t>1.33</a:t>
                      </a:r>
                    </a:p>
                  </a:txBody>
                  <a:tcPr/>
                </a:tc>
                <a:extLst>
                  <a:ext uri="{0D108BD9-81ED-4DB2-BD59-A6C34878D82A}">
                    <a16:rowId xmlns:a16="http://schemas.microsoft.com/office/drawing/2014/main" val="3966493365"/>
                  </a:ext>
                </a:extLst>
              </a:tr>
              <a:tr h="381000">
                <a:tc>
                  <a:txBody>
                    <a:bodyPr/>
                    <a:lstStyle/>
                    <a:p>
                      <a:r>
                        <a:rPr lang="en-US" dirty="0"/>
                        <a:t>Policy</a:t>
                      </a:r>
                    </a:p>
                  </a:txBody>
                  <a:tcPr/>
                </a:tc>
                <a:tc>
                  <a:txBody>
                    <a:bodyPr/>
                    <a:lstStyle/>
                    <a:p>
                      <a:r>
                        <a:rPr lang="en-US" dirty="0"/>
                        <a:t>2</a:t>
                      </a:r>
                    </a:p>
                  </a:txBody>
                  <a:tcPr/>
                </a:tc>
                <a:tc>
                  <a:txBody>
                    <a:bodyPr/>
                    <a:lstStyle/>
                    <a:p>
                      <a:r>
                        <a:rPr lang="en-US" dirty="0"/>
                        <a:t>1</a:t>
                      </a:r>
                    </a:p>
                  </a:txBody>
                  <a:tcPr/>
                </a:tc>
                <a:tc>
                  <a:txBody>
                    <a:bodyPr/>
                    <a:lstStyle/>
                    <a:p>
                      <a:r>
                        <a:rPr lang="en-US" dirty="0"/>
                        <a:t>2</a:t>
                      </a:r>
                    </a:p>
                  </a:txBody>
                  <a:tcPr/>
                </a:tc>
                <a:tc>
                  <a:txBody>
                    <a:bodyPr/>
                    <a:lstStyle/>
                    <a:p>
                      <a:r>
                        <a:rPr lang="en-US" dirty="0"/>
                        <a:t>1.67</a:t>
                      </a:r>
                    </a:p>
                  </a:txBody>
                  <a:tcPr/>
                </a:tc>
                <a:extLst>
                  <a:ext uri="{0D108BD9-81ED-4DB2-BD59-A6C34878D82A}">
                    <a16:rowId xmlns:a16="http://schemas.microsoft.com/office/drawing/2014/main" val="3827508080"/>
                  </a:ext>
                </a:extLst>
              </a:tr>
              <a:tr h="457200">
                <a:tc>
                  <a:txBody>
                    <a:bodyPr/>
                    <a:lstStyle/>
                    <a:p>
                      <a:r>
                        <a:rPr lang="en-US" dirty="0"/>
                        <a:t>Training</a:t>
                      </a:r>
                    </a:p>
                  </a:txBody>
                  <a:tcPr/>
                </a:tc>
                <a:tc>
                  <a:txBody>
                    <a:bodyPr/>
                    <a:lstStyle/>
                    <a:p>
                      <a:r>
                        <a:rPr lang="en-US" dirty="0"/>
                        <a:t>2</a:t>
                      </a:r>
                    </a:p>
                  </a:txBody>
                  <a:tcPr/>
                </a:tc>
                <a:tc>
                  <a:txBody>
                    <a:bodyPr/>
                    <a:lstStyle/>
                    <a:p>
                      <a:r>
                        <a:rPr lang="en-US" dirty="0"/>
                        <a:t>3</a:t>
                      </a:r>
                    </a:p>
                  </a:txBody>
                  <a:tcPr/>
                </a:tc>
                <a:tc>
                  <a:txBody>
                    <a:bodyPr/>
                    <a:lstStyle/>
                    <a:p>
                      <a:r>
                        <a:rPr lang="en-US" dirty="0"/>
                        <a:t>1</a:t>
                      </a:r>
                    </a:p>
                  </a:txBody>
                  <a:tcPr/>
                </a:tc>
                <a:tc>
                  <a:txBody>
                    <a:bodyPr/>
                    <a:lstStyle/>
                    <a:p>
                      <a:r>
                        <a:rPr lang="en-US" dirty="0"/>
                        <a:t>2.00</a:t>
                      </a:r>
                    </a:p>
                  </a:txBody>
                  <a:tcPr/>
                </a:tc>
                <a:extLst>
                  <a:ext uri="{0D108BD9-81ED-4DB2-BD59-A6C34878D82A}">
                    <a16:rowId xmlns:a16="http://schemas.microsoft.com/office/drawing/2014/main" val="1759254198"/>
                  </a:ext>
                </a:extLst>
              </a:tr>
              <a:tr h="381000">
                <a:tc>
                  <a:txBody>
                    <a:bodyPr/>
                    <a:lstStyle/>
                    <a:p>
                      <a:r>
                        <a:rPr lang="en-US" dirty="0"/>
                        <a:t>Monitoring</a:t>
                      </a:r>
                    </a:p>
                  </a:txBody>
                  <a:tcPr/>
                </a:tc>
                <a:tc>
                  <a:txBody>
                    <a:bodyPr/>
                    <a:lstStyle/>
                    <a:p>
                      <a:r>
                        <a:rPr lang="en-US" dirty="0"/>
                        <a:t>3</a:t>
                      </a:r>
                    </a:p>
                  </a:txBody>
                  <a:tcPr/>
                </a:tc>
                <a:tc>
                  <a:txBody>
                    <a:bodyPr/>
                    <a:lstStyle/>
                    <a:p>
                      <a:r>
                        <a:rPr lang="en-US" dirty="0"/>
                        <a:t>2</a:t>
                      </a:r>
                    </a:p>
                  </a:txBody>
                  <a:tcPr/>
                </a:tc>
                <a:tc>
                  <a:txBody>
                    <a:bodyPr/>
                    <a:lstStyle/>
                    <a:p>
                      <a:r>
                        <a:rPr lang="en-US" dirty="0"/>
                        <a:t>2</a:t>
                      </a:r>
                    </a:p>
                  </a:txBody>
                  <a:tcPr/>
                </a:tc>
                <a:tc>
                  <a:txBody>
                    <a:bodyPr/>
                    <a:lstStyle/>
                    <a:p>
                      <a:r>
                        <a:rPr lang="en-US" dirty="0"/>
                        <a:t>2.33</a:t>
                      </a:r>
                    </a:p>
                  </a:txBody>
                  <a:tcPr/>
                </a:tc>
                <a:extLst>
                  <a:ext uri="{0D108BD9-81ED-4DB2-BD59-A6C34878D82A}">
                    <a16:rowId xmlns:a16="http://schemas.microsoft.com/office/drawing/2014/main" val="1103794994"/>
                  </a:ext>
                </a:extLst>
              </a:tr>
            </a:tbl>
          </a:graphicData>
        </a:graphic>
      </p:graphicFrame>
    </p:spTree>
    <p:extLst>
      <p:ext uri="{BB962C8B-B14F-4D97-AF65-F5344CB8AC3E}">
        <p14:creationId xmlns:p14="http://schemas.microsoft.com/office/powerpoint/2010/main" val="35634924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a:bodyPr>
          <a:lstStyle/>
          <a:p>
            <a:pPr marL="82296" indent="0">
              <a:buNone/>
            </a:pPr>
            <a:r>
              <a:rPr lang="en-US" b="1" dirty="0">
                <a:solidFill>
                  <a:schemeClr val="tx2"/>
                </a:solidFill>
              </a:rPr>
              <a:t> Two-Part Process</a:t>
            </a:r>
          </a:p>
          <a:p>
            <a:pPr marL="596646" indent="-514350">
              <a:buAutoNum type="alphaUcPeriod"/>
            </a:pPr>
            <a:r>
              <a:rPr lang="en-US" b="1" dirty="0">
                <a:solidFill>
                  <a:schemeClr val="tx2"/>
                </a:solidFill>
              </a:rPr>
              <a:t>Review of Standards and Procedures</a:t>
            </a:r>
          </a:p>
          <a:p>
            <a:pPr marL="870966" lvl="1" indent="-514350">
              <a:buFont typeface="Courier New" panose="02070309020205020404" pitchFamily="49" charset="0"/>
              <a:buChar char="o"/>
            </a:pPr>
            <a:r>
              <a:rPr lang="en-US" dirty="0">
                <a:solidFill>
                  <a:schemeClr val="tx2"/>
                </a:solidFill>
              </a:rPr>
              <a:t>Manage Internal Control and Compliance</a:t>
            </a:r>
          </a:p>
          <a:p>
            <a:pPr marL="870966" lvl="1" indent="-514350">
              <a:buFont typeface="Courier New" panose="02070309020205020404" pitchFamily="49" charset="0"/>
              <a:buChar char="o"/>
            </a:pPr>
            <a:r>
              <a:rPr lang="en-US" dirty="0">
                <a:solidFill>
                  <a:schemeClr val="tx2"/>
                </a:solidFill>
              </a:rPr>
              <a:t>Limit Behavior and Manage Risk</a:t>
            </a:r>
          </a:p>
          <a:p>
            <a:pPr marL="356616" lvl="1" indent="0">
              <a:buNone/>
            </a:pPr>
            <a:endParaRPr lang="en-US" dirty="0">
              <a:solidFill>
                <a:schemeClr val="tx2"/>
              </a:solidFill>
            </a:endParaRPr>
          </a:p>
          <a:p>
            <a:pPr marL="596646" indent="-514350">
              <a:buAutoNum type="alphaUcPeriod"/>
            </a:pPr>
            <a:r>
              <a:rPr lang="en-US" b="1" dirty="0">
                <a:solidFill>
                  <a:schemeClr val="tx2"/>
                </a:solidFill>
              </a:rPr>
              <a:t>Claims Audits</a:t>
            </a:r>
          </a:p>
          <a:p>
            <a:pPr marL="813816" lvl="1" indent="-457200">
              <a:buFont typeface="Courier New" panose="02070309020205020404" pitchFamily="49" charset="0"/>
              <a:buChar char="o"/>
            </a:pPr>
            <a:r>
              <a:rPr lang="en-US" dirty="0">
                <a:solidFill>
                  <a:schemeClr val="tx2"/>
                </a:solidFill>
              </a:rPr>
              <a:t>Claims audits involve reviewing bills and medical records “for compliance with applicable coding, billing, and documentation requirements.”</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25</a:t>
            </a:fld>
            <a:endParaRPr lang="en-US" dirty="0"/>
          </a:p>
        </p:txBody>
      </p:sp>
    </p:spTree>
    <p:extLst>
      <p:ext uri="{BB962C8B-B14F-4D97-AF65-F5344CB8AC3E}">
        <p14:creationId xmlns:p14="http://schemas.microsoft.com/office/powerpoint/2010/main" val="34626691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a:bodyPr>
          <a:lstStyle/>
          <a:p>
            <a:pPr marL="596646" indent="-514350">
              <a:buAutoNum type="alphaUcPeriod"/>
            </a:pPr>
            <a:r>
              <a:rPr lang="en-US" b="1" dirty="0">
                <a:solidFill>
                  <a:schemeClr val="tx2"/>
                </a:solidFill>
              </a:rPr>
              <a:t>Standards and Procedures</a:t>
            </a:r>
          </a:p>
          <a:p>
            <a:pPr marL="402336" lvl="1" indent="0">
              <a:buNone/>
            </a:pPr>
            <a:r>
              <a:rPr lang="en-US" dirty="0">
                <a:solidFill>
                  <a:schemeClr val="tx2"/>
                </a:solidFill>
              </a:rPr>
              <a:t>The Self-Audit Toolkit (CMS) states operational standards and procedures should demonstrate the nature, scope, and timing of your organization’s compliance-related activities.  The Toolkit recommends periodic reviews to make sure the documentation of standards and procedures are current, complete, and effective.  Assure that they reflect current regulations and bulletins, and that they are up-to-date. </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26</a:t>
            </a:fld>
            <a:endParaRPr lang="en-US" dirty="0"/>
          </a:p>
        </p:txBody>
      </p:sp>
    </p:spTree>
    <p:extLst>
      <p:ext uri="{BB962C8B-B14F-4D97-AF65-F5344CB8AC3E}">
        <p14:creationId xmlns:p14="http://schemas.microsoft.com/office/powerpoint/2010/main" val="177589709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a:bodyPr>
          <a:lstStyle/>
          <a:p>
            <a:pPr marL="596646" indent="-514350">
              <a:buAutoNum type="alphaUcPeriod"/>
            </a:pPr>
            <a:r>
              <a:rPr lang="en-US" b="1" dirty="0">
                <a:solidFill>
                  <a:schemeClr val="tx2"/>
                </a:solidFill>
              </a:rPr>
              <a:t>Standards and Procedures</a:t>
            </a:r>
          </a:p>
          <a:p>
            <a:pPr marL="411480" lvl="1" indent="0">
              <a:buNone/>
            </a:pPr>
            <a:r>
              <a:rPr lang="en-US" b="1" dirty="0">
                <a:solidFill>
                  <a:schemeClr val="tx2"/>
                </a:solidFill>
              </a:rPr>
              <a:t>1.    Auditing and Monitoring</a:t>
            </a:r>
          </a:p>
          <a:p>
            <a:pPr lvl="2">
              <a:buFont typeface="Courier New" panose="02070309020205020404" pitchFamily="49" charset="0"/>
              <a:buChar char="o"/>
            </a:pPr>
            <a:r>
              <a:rPr lang="en-US" dirty="0">
                <a:solidFill>
                  <a:schemeClr val="tx2"/>
                </a:solidFill>
              </a:rPr>
              <a:t>A working compliance and FWA risk assessment process and document</a:t>
            </a:r>
          </a:p>
          <a:p>
            <a:pPr lvl="2">
              <a:buFont typeface="Courier New" panose="02070309020205020404" pitchFamily="49" charset="0"/>
              <a:buChar char="o"/>
            </a:pPr>
            <a:r>
              <a:rPr lang="en-US" dirty="0">
                <a:solidFill>
                  <a:schemeClr val="tx2"/>
                </a:solidFill>
              </a:rPr>
              <a:t>Auditing and monitoring in high fraud areas</a:t>
            </a:r>
          </a:p>
          <a:p>
            <a:pPr lvl="2">
              <a:buFont typeface="Courier New" panose="02070309020205020404" pitchFamily="49" charset="0"/>
              <a:buChar char="o"/>
            </a:pPr>
            <a:endParaRPr lang="en-US" dirty="0">
              <a:solidFill>
                <a:schemeClr val="tx2"/>
              </a:solidFill>
            </a:endParaRPr>
          </a:p>
          <a:p>
            <a:pPr marL="402336" lvl="1" indent="0">
              <a:buNone/>
            </a:pPr>
            <a:r>
              <a:rPr lang="en-US" b="1" dirty="0">
                <a:solidFill>
                  <a:schemeClr val="tx2"/>
                </a:solidFill>
              </a:rPr>
              <a:t>2.    Documenting</a:t>
            </a:r>
          </a:p>
          <a:p>
            <a:pPr lvl="2">
              <a:buFont typeface="Courier New" panose="02070309020205020404" pitchFamily="49" charset="0"/>
              <a:buChar char="o"/>
            </a:pPr>
            <a:r>
              <a:rPr lang="en-US" dirty="0">
                <a:solidFill>
                  <a:schemeClr val="tx2"/>
                </a:solidFill>
              </a:rPr>
              <a:t>Compliance record retention (attestations, audit results, investigative documents, etc.)</a:t>
            </a:r>
          </a:p>
          <a:p>
            <a:pPr lvl="2">
              <a:buFont typeface="Courier New" panose="02070309020205020404" pitchFamily="49" charset="0"/>
              <a:buChar char="o"/>
            </a:pPr>
            <a:r>
              <a:rPr lang="en-US" dirty="0">
                <a:solidFill>
                  <a:schemeClr val="tx2"/>
                </a:solidFill>
              </a:rPr>
              <a:t>System for tracking and resolving allegations and detected noncompliance</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27</a:t>
            </a:fld>
            <a:endParaRPr lang="en-US" dirty="0"/>
          </a:p>
        </p:txBody>
      </p:sp>
    </p:spTree>
    <p:extLst>
      <p:ext uri="{BB962C8B-B14F-4D97-AF65-F5344CB8AC3E}">
        <p14:creationId xmlns:p14="http://schemas.microsoft.com/office/powerpoint/2010/main" val="42052611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fontScale="92500" lnSpcReduction="10000"/>
          </a:bodyPr>
          <a:lstStyle/>
          <a:p>
            <a:pPr marL="596646" indent="-514350">
              <a:buSzPct val="81000"/>
              <a:buFont typeface="+mj-lt"/>
              <a:buAutoNum type="alphaUcPeriod"/>
            </a:pPr>
            <a:r>
              <a:rPr lang="en-US" b="1" dirty="0"/>
              <a:t> </a:t>
            </a:r>
            <a:r>
              <a:rPr lang="en-US" b="1" dirty="0">
                <a:solidFill>
                  <a:schemeClr val="tx2"/>
                </a:solidFill>
              </a:rPr>
              <a:t>Standards and Procedures</a:t>
            </a:r>
          </a:p>
          <a:p>
            <a:pPr marL="411480" lvl="1" indent="0">
              <a:buNone/>
            </a:pPr>
            <a:r>
              <a:rPr lang="en-US" dirty="0">
                <a:solidFill>
                  <a:schemeClr val="tx2"/>
                </a:solidFill>
              </a:rPr>
              <a:t>3.  </a:t>
            </a:r>
            <a:r>
              <a:rPr lang="en-US" b="1" dirty="0">
                <a:solidFill>
                  <a:schemeClr val="tx2"/>
                </a:solidFill>
              </a:rPr>
              <a:t>Staff</a:t>
            </a:r>
          </a:p>
          <a:p>
            <a:pPr lvl="2">
              <a:buFont typeface="Arial" panose="020B0604020202020204" pitchFamily="34" charset="0"/>
              <a:buChar char="•"/>
            </a:pPr>
            <a:r>
              <a:rPr lang="en-US" dirty="0">
                <a:solidFill>
                  <a:schemeClr val="tx2"/>
                </a:solidFill>
              </a:rPr>
              <a:t>FWA Training</a:t>
            </a:r>
          </a:p>
          <a:p>
            <a:pPr lvl="2">
              <a:buFont typeface="Arial" panose="020B0604020202020204" pitchFamily="34" charset="0"/>
              <a:buChar char="•"/>
            </a:pPr>
            <a:r>
              <a:rPr lang="en-US" dirty="0">
                <a:solidFill>
                  <a:schemeClr val="tx2"/>
                </a:solidFill>
              </a:rPr>
              <a:t>Monthly Sanction Checks</a:t>
            </a:r>
          </a:p>
          <a:p>
            <a:pPr lvl="2">
              <a:buFont typeface="Arial" panose="020B0604020202020204" pitchFamily="34" charset="0"/>
              <a:buChar char="•"/>
            </a:pPr>
            <a:r>
              <a:rPr lang="en-US" dirty="0">
                <a:solidFill>
                  <a:schemeClr val="tx2"/>
                </a:solidFill>
              </a:rPr>
              <a:t>Enforce your policies consistently through appropriate disciplinary action (HEAT)</a:t>
            </a:r>
            <a:endParaRPr lang="en-US" b="1" dirty="0">
              <a:solidFill>
                <a:schemeClr val="tx2"/>
              </a:solidFill>
            </a:endParaRPr>
          </a:p>
          <a:p>
            <a:pPr marL="411480" lvl="1" indent="0">
              <a:buNone/>
            </a:pPr>
            <a:r>
              <a:rPr lang="en-US" b="1" dirty="0">
                <a:solidFill>
                  <a:schemeClr val="tx2"/>
                </a:solidFill>
              </a:rPr>
              <a:t>4.  Internal Reporting</a:t>
            </a:r>
            <a:endParaRPr lang="en-US" dirty="0">
              <a:solidFill>
                <a:schemeClr val="tx2"/>
              </a:solidFill>
            </a:endParaRPr>
          </a:p>
          <a:p>
            <a:pPr lvl="2">
              <a:buFont typeface="Arial" panose="020B0604020202020204" pitchFamily="34" charset="0"/>
              <a:buChar char="•"/>
            </a:pPr>
            <a:r>
              <a:rPr lang="en-US" dirty="0">
                <a:solidFill>
                  <a:schemeClr val="tx2"/>
                </a:solidFill>
              </a:rPr>
              <a:t>Clear, communicated process for reporting FWA</a:t>
            </a:r>
          </a:p>
          <a:p>
            <a:pPr lvl="2">
              <a:buFont typeface="Arial" panose="020B0604020202020204" pitchFamily="34" charset="0"/>
              <a:buChar char="•"/>
            </a:pPr>
            <a:r>
              <a:rPr lang="en-US" dirty="0">
                <a:solidFill>
                  <a:schemeClr val="tx2"/>
                </a:solidFill>
              </a:rPr>
              <a:t>Anonymous reporting mechanisms known to staff</a:t>
            </a:r>
          </a:p>
          <a:p>
            <a:pPr marL="402336" lvl="1" indent="0">
              <a:buNone/>
            </a:pPr>
            <a:r>
              <a:rPr lang="en-US" b="1" dirty="0">
                <a:solidFill>
                  <a:schemeClr val="tx2"/>
                </a:solidFill>
              </a:rPr>
              <a:t>5.  Policies and Procedures</a:t>
            </a:r>
          </a:p>
          <a:p>
            <a:pPr lvl="2">
              <a:buFont typeface="Arial" panose="020B0604020202020204" pitchFamily="34" charset="0"/>
              <a:buChar char="•"/>
            </a:pPr>
            <a:r>
              <a:rPr lang="en-US" dirty="0">
                <a:solidFill>
                  <a:schemeClr val="tx2"/>
                </a:solidFill>
              </a:rPr>
              <a:t>Current written policies, procedures, conduct standards, and adherence mechanisms</a:t>
            </a:r>
          </a:p>
          <a:p>
            <a:pPr lvl="3">
              <a:buFont typeface="Arial" panose="020B0604020202020204" pitchFamily="34" charset="0"/>
              <a:buChar char="•"/>
            </a:pPr>
            <a:r>
              <a:rPr lang="en-US" dirty="0">
                <a:solidFill>
                  <a:schemeClr val="tx2"/>
                </a:solidFill>
              </a:rPr>
              <a:t>Code of Conduct</a:t>
            </a:r>
          </a:p>
          <a:p>
            <a:pPr lvl="3">
              <a:buFont typeface="Arial" panose="020B0604020202020204" pitchFamily="34" charset="0"/>
              <a:buChar char="•"/>
            </a:pPr>
            <a:r>
              <a:rPr lang="en-US" dirty="0">
                <a:solidFill>
                  <a:schemeClr val="tx2"/>
                </a:solidFill>
              </a:rPr>
              <a:t>Non-retaliation</a:t>
            </a:r>
          </a:p>
          <a:p>
            <a:pPr marL="402336" lvl="1" indent="0">
              <a:buNone/>
            </a:pPr>
            <a:endParaRPr lang="en-US" dirty="0"/>
          </a:p>
          <a:p>
            <a:pPr marL="402336" lvl="1" indent="0">
              <a:buNone/>
            </a:pPr>
            <a:endParaRPr lang="en-US"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28</a:t>
            </a:fld>
            <a:endParaRPr lang="en-US" dirty="0"/>
          </a:p>
        </p:txBody>
      </p:sp>
    </p:spTree>
    <p:extLst>
      <p:ext uri="{BB962C8B-B14F-4D97-AF65-F5344CB8AC3E}">
        <p14:creationId xmlns:p14="http://schemas.microsoft.com/office/powerpoint/2010/main" val="219435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17638"/>
            <a:ext cx="8077200" cy="5364162"/>
          </a:xfrm>
        </p:spPr>
        <p:txBody>
          <a:bodyPr>
            <a:normAutofit fontScale="77500" lnSpcReduction="20000"/>
          </a:bodyPr>
          <a:lstStyle/>
          <a:p>
            <a:pPr marL="596646" indent="-514350">
              <a:buSzPct val="85000"/>
              <a:buAutoNum type="alphaUcPeriod"/>
            </a:pPr>
            <a:r>
              <a:rPr lang="en-US" b="1" dirty="0">
                <a:solidFill>
                  <a:schemeClr val="tx2"/>
                </a:solidFill>
              </a:rPr>
              <a:t> </a:t>
            </a:r>
            <a:r>
              <a:rPr lang="en-US" sz="4200" b="1" dirty="0">
                <a:solidFill>
                  <a:schemeClr val="tx2"/>
                </a:solidFill>
              </a:rPr>
              <a:t>Standards and Procedures</a:t>
            </a:r>
          </a:p>
          <a:p>
            <a:pPr marL="411480" lvl="1" indent="0" algn="ctr">
              <a:buNone/>
            </a:pPr>
            <a:r>
              <a:rPr lang="en-US" sz="3300" b="1" i="1" dirty="0">
                <a:solidFill>
                  <a:schemeClr val="tx2"/>
                </a:solidFill>
              </a:rPr>
              <a:t>Highlight  - Code of Conduct </a:t>
            </a:r>
          </a:p>
          <a:p>
            <a:pPr marL="82296" indent="0" algn="ctr">
              <a:buNone/>
            </a:pPr>
            <a:r>
              <a:rPr lang="en-US" u="sng" dirty="0">
                <a:solidFill>
                  <a:schemeClr val="tx2"/>
                </a:solidFill>
              </a:rPr>
              <a:t>OIG and Federal Sentencing Guidelines </a:t>
            </a:r>
            <a:r>
              <a:rPr lang="en-US" dirty="0">
                <a:solidFill>
                  <a:schemeClr val="tx2"/>
                </a:solidFill>
              </a:rPr>
              <a:t> </a:t>
            </a:r>
          </a:p>
          <a:p>
            <a:pPr marL="82296" indent="0">
              <a:buNone/>
            </a:pPr>
            <a:r>
              <a:rPr lang="en-US" dirty="0">
                <a:solidFill>
                  <a:schemeClr val="tx2"/>
                </a:solidFill>
              </a:rPr>
              <a:t>Code of Conduct - Sets expectations for all employees, including third parties (independent contractors), board members, and interns.</a:t>
            </a:r>
          </a:p>
          <a:p>
            <a:pPr marL="82296" indent="0">
              <a:buNone/>
            </a:pPr>
            <a:r>
              <a:rPr lang="en-US" dirty="0">
                <a:solidFill>
                  <a:schemeClr val="tx2"/>
                </a:solidFill>
              </a:rPr>
              <a:t>Most Corporate Integrity Agreements require all employees attest to the Code on an annual basis.</a:t>
            </a:r>
          </a:p>
          <a:p>
            <a:pPr marL="82296" indent="0">
              <a:buNone/>
            </a:pPr>
            <a:r>
              <a:rPr lang="en-US" dirty="0">
                <a:solidFill>
                  <a:schemeClr val="tx2"/>
                </a:solidFill>
              </a:rPr>
              <a:t>   </a:t>
            </a:r>
          </a:p>
          <a:p>
            <a:pPr marL="82296" indent="0" algn="ctr">
              <a:buNone/>
            </a:pPr>
            <a:r>
              <a:rPr lang="en-US" b="1" i="1" dirty="0">
                <a:solidFill>
                  <a:schemeClr val="tx2"/>
                </a:solidFill>
              </a:rPr>
              <a:t>Highlight  - Non-retaliation/Non-retribution</a:t>
            </a:r>
          </a:p>
          <a:p>
            <a:pPr marL="82296" indent="0" algn="ctr">
              <a:buNone/>
            </a:pPr>
            <a:r>
              <a:rPr lang="en-US" u="sng" dirty="0">
                <a:solidFill>
                  <a:schemeClr val="tx2"/>
                </a:solidFill>
              </a:rPr>
              <a:t>Compliance 101 (4</a:t>
            </a:r>
            <a:r>
              <a:rPr lang="en-US" u="sng" baseline="30000" dirty="0">
                <a:solidFill>
                  <a:schemeClr val="tx2"/>
                </a:solidFill>
              </a:rPr>
              <a:t>th</a:t>
            </a:r>
            <a:r>
              <a:rPr lang="en-US" u="sng" dirty="0">
                <a:solidFill>
                  <a:schemeClr val="tx2"/>
                </a:solidFill>
              </a:rPr>
              <a:t> Ed)</a:t>
            </a:r>
          </a:p>
          <a:p>
            <a:pPr marL="82296" indent="0">
              <a:buNone/>
            </a:pPr>
            <a:r>
              <a:rPr lang="en-US" dirty="0">
                <a:solidFill>
                  <a:schemeClr val="tx2"/>
                </a:solidFill>
              </a:rPr>
              <a:t>One of the most important policies that affects compliance program effectiveness.</a:t>
            </a:r>
          </a:p>
          <a:p>
            <a:pPr marL="82296" indent="0">
              <a:buNone/>
            </a:pPr>
            <a:r>
              <a:rPr lang="en-US" dirty="0">
                <a:solidFill>
                  <a:schemeClr val="tx2"/>
                </a:solidFill>
              </a:rPr>
              <a:t>Make sure it is applicable to reporting non-compliance.</a:t>
            </a:r>
          </a:p>
          <a:p>
            <a:pPr marL="82296" indent="0">
              <a:buNone/>
            </a:pPr>
            <a:endParaRPr lang="en-US" dirty="0"/>
          </a:p>
          <a:p>
            <a:pPr marL="402336" lvl="1" indent="0">
              <a:buNone/>
            </a:pPr>
            <a:endParaRPr lang="en-US" dirty="0"/>
          </a:p>
          <a:p>
            <a:pPr marL="402336" lvl="1" indent="0">
              <a:buNone/>
            </a:pPr>
            <a:endParaRPr lang="en-US"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29</a:t>
            </a:fld>
            <a:endParaRPr lang="en-US" dirty="0"/>
          </a:p>
        </p:txBody>
      </p:sp>
    </p:spTree>
    <p:extLst>
      <p:ext uri="{BB962C8B-B14F-4D97-AF65-F5344CB8AC3E}">
        <p14:creationId xmlns:p14="http://schemas.microsoft.com/office/powerpoint/2010/main" val="27109883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Autofit/>
          </a:bodyPr>
          <a:lstStyle/>
          <a:p>
            <a:pPr algn="ctr"/>
            <a:r>
              <a:rPr lang="en-US" sz="3600" dirty="0"/>
              <a:t>Incorporate Self-Auditing</a:t>
            </a:r>
            <a:br>
              <a:rPr lang="en-US" sz="3600" dirty="0"/>
            </a:br>
            <a:r>
              <a:rPr lang="en-US" sz="3600" dirty="0"/>
              <a:t>In Your Compliance Plan</a:t>
            </a:r>
          </a:p>
        </p:txBody>
      </p:sp>
      <p:sp>
        <p:nvSpPr>
          <p:cNvPr id="3" name="Content Placeholder 2"/>
          <p:cNvSpPr>
            <a:spLocks noGrp="1"/>
          </p:cNvSpPr>
          <p:nvPr>
            <p:ph idx="1"/>
          </p:nvPr>
        </p:nvSpPr>
        <p:spPr>
          <a:xfrm>
            <a:off x="1435608" y="1447800"/>
            <a:ext cx="7498080" cy="5410200"/>
          </a:xfrm>
        </p:spPr>
        <p:txBody>
          <a:bodyPr>
            <a:normAutofit/>
          </a:bodyPr>
          <a:lstStyle/>
          <a:p>
            <a:pPr algn="ctr">
              <a:buNone/>
            </a:pPr>
            <a:r>
              <a:rPr lang="en-US" sz="2400" b="1" u="sng" dirty="0">
                <a:solidFill>
                  <a:schemeClr val="tx2"/>
                </a:solidFill>
              </a:rPr>
              <a:t>US Department of Health and Human Services, </a:t>
            </a:r>
          </a:p>
          <a:p>
            <a:pPr algn="ctr">
              <a:buNone/>
            </a:pPr>
            <a:r>
              <a:rPr lang="en-US" sz="2400" b="1" u="sng" dirty="0">
                <a:solidFill>
                  <a:schemeClr val="tx2"/>
                </a:solidFill>
              </a:rPr>
              <a:t>Office of Inspector General (HHS-OIG) </a:t>
            </a:r>
          </a:p>
          <a:p>
            <a:pPr>
              <a:buNone/>
            </a:pPr>
            <a:r>
              <a:rPr lang="en-US" sz="2200" dirty="0">
                <a:solidFill>
                  <a:schemeClr val="tx2"/>
                </a:solidFill>
              </a:rPr>
              <a:t>	Periodic </a:t>
            </a:r>
            <a:r>
              <a:rPr lang="en-US" sz="2200" b="1" dirty="0">
                <a:solidFill>
                  <a:schemeClr val="tx2"/>
                </a:solidFill>
              </a:rPr>
              <a:t>internal monitoring and auditing</a:t>
            </a:r>
            <a:r>
              <a:rPr lang="en-US" sz="2200" dirty="0">
                <a:solidFill>
                  <a:schemeClr val="tx2"/>
                </a:solidFill>
              </a:rPr>
              <a:t> is one of the seven key elements of an effective compliance program:</a:t>
            </a:r>
          </a:p>
          <a:p>
            <a:pPr marL="539496" indent="-457200">
              <a:buAutoNum type="arabicPeriod"/>
            </a:pPr>
            <a:r>
              <a:rPr lang="en-US" sz="2200" i="1" dirty="0">
                <a:solidFill>
                  <a:schemeClr val="tx2"/>
                </a:solidFill>
              </a:rPr>
              <a:t>Conduct internal monitoring and auditing.</a:t>
            </a:r>
          </a:p>
          <a:p>
            <a:pPr marL="539496" indent="-457200">
              <a:buAutoNum type="arabicPeriod"/>
            </a:pPr>
            <a:r>
              <a:rPr lang="en-US" sz="2200" dirty="0">
                <a:solidFill>
                  <a:schemeClr val="tx2"/>
                </a:solidFill>
              </a:rPr>
              <a:t>Implement compliance and practice standards.</a:t>
            </a:r>
          </a:p>
          <a:p>
            <a:pPr marL="539496" indent="-457200">
              <a:buAutoNum type="arabicPeriod"/>
            </a:pPr>
            <a:r>
              <a:rPr lang="en-US" sz="2200" dirty="0">
                <a:solidFill>
                  <a:schemeClr val="tx2"/>
                </a:solidFill>
              </a:rPr>
              <a:t>Designate a compliance officer or contact.</a:t>
            </a:r>
          </a:p>
          <a:p>
            <a:pPr marL="539496" indent="-457200">
              <a:buAutoNum type="arabicPeriod"/>
            </a:pPr>
            <a:r>
              <a:rPr lang="en-US" sz="2200" dirty="0">
                <a:solidFill>
                  <a:schemeClr val="tx2"/>
                </a:solidFill>
              </a:rPr>
              <a:t>Conduct appropriate training and education.</a:t>
            </a:r>
          </a:p>
          <a:p>
            <a:pPr marL="539496" indent="-457200">
              <a:buAutoNum type="arabicPeriod"/>
            </a:pPr>
            <a:r>
              <a:rPr lang="en-US" sz="2200" dirty="0">
                <a:solidFill>
                  <a:schemeClr val="tx2"/>
                </a:solidFill>
              </a:rPr>
              <a:t>Respond appropriately to detected offenses and develop corrective action.</a:t>
            </a:r>
          </a:p>
          <a:p>
            <a:pPr marL="539496" indent="-457200">
              <a:buAutoNum type="arabicPeriod"/>
            </a:pPr>
            <a:r>
              <a:rPr lang="en-US" sz="2200" dirty="0">
                <a:solidFill>
                  <a:schemeClr val="tx2"/>
                </a:solidFill>
              </a:rPr>
              <a:t>Develop open lines of communication.</a:t>
            </a:r>
          </a:p>
          <a:p>
            <a:pPr marL="539496" indent="-457200">
              <a:buAutoNum type="arabicPeriod"/>
            </a:pPr>
            <a:r>
              <a:rPr lang="en-US" sz="2200" dirty="0">
                <a:solidFill>
                  <a:schemeClr val="tx2"/>
                </a:solidFill>
              </a:rPr>
              <a:t>Enforce disciplinary standards through well-publicized guidelines.</a:t>
            </a:r>
          </a:p>
          <a:p>
            <a:pPr>
              <a:buNone/>
            </a:pPr>
            <a:endParaRPr lang="en-US" sz="9600" dirty="0"/>
          </a:p>
          <a:p>
            <a:pPr>
              <a:buNone/>
            </a:pPr>
            <a:endParaRPr lang="en-US" sz="9600" dirty="0"/>
          </a:p>
          <a:p>
            <a:pPr>
              <a:buNone/>
            </a:pPr>
            <a:endParaRPr lang="en-US" sz="9600" dirty="0"/>
          </a:p>
          <a:p>
            <a:pPr>
              <a:buNone/>
            </a:pPr>
            <a:endParaRPr lang="en-US" sz="7200" dirty="0">
              <a:solidFill>
                <a:srgbClr val="FF0000"/>
              </a:solidFill>
            </a:endParaRPr>
          </a:p>
          <a:p>
            <a:pPr>
              <a:buNone/>
            </a:pPr>
            <a:endParaRPr lang="en-US" sz="7200" dirty="0"/>
          </a:p>
          <a:p>
            <a:pPr>
              <a:buNone/>
            </a:pPr>
            <a:endParaRPr lang="en-US" sz="7200" dirty="0"/>
          </a:p>
          <a:p>
            <a:pPr lvl="0"/>
            <a:endParaRPr lang="en-US" dirty="0"/>
          </a:p>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3</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a:bodyPr>
          <a:lstStyle/>
          <a:p>
            <a:pPr marL="82296" indent="0">
              <a:buNone/>
            </a:pPr>
            <a:r>
              <a:rPr lang="en-US" b="1" dirty="0"/>
              <a:t> </a:t>
            </a:r>
            <a:r>
              <a:rPr lang="en-US" b="1" dirty="0">
                <a:solidFill>
                  <a:schemeClr val="tx2"/>
                </a:solidFill>
              </a:rPr>
              <a:t>Two-Part Process</a:t>
            </a:r>
          </a:p>
          <a:p>
            <a:pPr>
              <a:buFont typeface="Wingdings" panose="05000000000000000000" pitchFamily="2" charset="2"/>
              <a:buChar char="ü"/>
            </a:pPr>
            <a:r>
              <a:rPr lang="en-US" b="1" dirty="0">
                <a:solidFill>
                  <a:schemeClr val="tx2"/>
                </a:solidFill>
              </a:rPr>
              <a:t>Review of Standards and Procedures</a:t>
            </a:r>
            <a:endParaRPr lang="en-US" dirty="0">
              <a:solidFill>
                <a:schemeClr val="tx2"/>
              </a:solidFill>
            </a:endParaRPr>
          </a:p>
          <a:p>
            <a:pPr marL="596646" indent="-514350">
              <a:buFont typeface="+mj-lt"/>
              <a:buAutoNum type="alphaUcPeriod" startAt="2"/>
            </a:pPr>
            <a:r>
              <a:rPr lang="en-US" b="1" dirty="0">
                <a:solidFill>
                  <a:schemeClr val="tx2"/>
                </a:solidFill>
              </a:rPr>
              <a:t>Claims Audits </a:t>
            </a:r>
          </a:p>
          <a:p>
            <a:pPr marL="813816" lvl="1" indent="-457200">
              <a:buFont typeface="Courier New" panose="02070309020205020404" pitchFamily="49" charset="0"/>
              <a:buChar char="o"/>
            </a:pPr>
            <a:r>
              <a:rPr lang="en-US" dirty="0">
                <a:solidFill>
                  <a:schemeClr val="tx2"/>
                </a:solidFill>
              </a:rPr>
              <a:t>Claims audits involve reviewing bills and medical records “for compliance with applicable coding, billing, and documentation requirements.”</a:t>
            </a:r>
          </a:p>
          <a:p>
            <a:pPr marL="813816" lvl="1" indent="-457200">
              <a:buFont typeface="Courier New" panose="02070309020205020404" pitchFamily="49" charset="0"/>
              <a:buChar char="o"/>
            </a:pPr>
            <a:r>
              <a:rPr lang="en-US" dirty="0">
                <a:solidFill>
                  <a:schemeClr val="tx2"/>
                </a:solidFill>
              </a:rPr>
              <a:t>CMS recommends monitoring in random or regular intervals throughout the year rather than a single large audit project</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30</a:t>
            </a:fld>
            <a:endParaRPr lang="en-US" dirty="0"/>
          </a:p>
        </p:txBody>
      </p:sp>
    </p:spTree>
    <p:extLst>
      <p:ext uri="{BB962C8B-B14F-4D97-AF65-F5344CB8AC3E}">
        <p14:creationId xmlns:p14="http://schemas.microsoft.com/office/powerpoint/2010/main" val="36174287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lnSpcReduction="10000"/>
          </a:bodyPr>
          <a:lstStyle/>
          <a:p>
            <a:pPr marL="82296" indent="0">
              <a:buNone/>
            </a:pPr>
            <a:r>
              <a:rPr lang="en-US" b="1" dirty="0">
                <a:solidFill>
                  <a:schemeClr val="tx2"/>
                </a:solidFill>
              </a:rPr>
              <a:t> Two-Part Process</a:t>
            </a:r>
          </a:p>
          <a:p>
            <a:pPr marL="596646" indent="-514350">
              <a:buFont typeface="+mj-lt"/>
              <a:buAutoNum type="alphaUcPeriod" startAt="2"/>
            </a:pPr>
            <a:r>
              <a:rPr lang="en-US" b="1" dirty="0">
                <a:solidFill>
                  <a:schemeClr val="tx2"/>
                </a:solidFill>
              </a:rPr>
              <a:t> Claims Audits </a:t>
            </a:r>
          </a:p>
          <a:p>
            <a:pPr marL="870966" lvl="1" indent="-514350">
              <a:buFont typeface="+mj-lt"/>
              <a:buAutoNum type="arabicPeriod"/>
            </a:pPr>
            <a:r>
              <a:rPr lang="en-US" dirty="0">
                <a:solidFill>
                  <a:schemeClr val="tx2"/>
                </a:solidFill>
              </a:rPr>
              <a:t>How many claims do I test?</a:t>
            </a:r>
          </a:p>
          <a:p>
            <a:pPr marL="603504" lvl="2" indent="0">
              <a:buNone/>
            </a:pPr>
            <a:r>
              <a:rPr lang="en-US" dirty="0">
                <a:solidFill>
                  <a:schemeClr val="tx2"/>
                </a:solidFill>
              </a:rPr>
              <a:t>-OIG states there isn’t a set number of how many medical records to review.   Basic guide of 5 or more medical records per Federal payer (</a:t>
            </a:r>
            <a:r>
              <a:rPr lang="en-US" dirty="0" err="1">
                <a:solidFill>
                  <a:schemeClr val="tx2"/>
                </a:solidFill>
              </a:rPr>
              <a:t>ie</a:t>
            </a:r>
            <a:r>
              <a:rPr lang="en-US" dirty="0">
                <a:solidFill>
                  <a:schemeClr val="tx2"/>
                </a:solidFill>
              </a:rPr>
              <a:t> Medicaid, Medicare), or 5-10 records per physician.  </a:t>
            </a:r>
          </a:p>
          <a:p>
            <a:pPr marL="603504" lvl="2" indent="0">
              <a:buNone/>
            </a:pPr>
            <a:r>
              <a:rPr lang="en-US" dirty="0">
                <a:solidFill>
                  <a:schemeClr val="tx2"/>
                </a:solidFill>
              </a:rPr>
              <a:t>-CMS Self-Auditing Toolkit adds sampling of at least 5 claims for each type of provider, procedure, time period, or other areas of analytical interest.</a:t>
            </a:r>
          </a:p>
          <a:p>
            <a:pPr marL="603504" lvl="2" indent="0">
              <a:buNone/>
            </a:pPr>
            <a:r>
              <a:rPr lang="en-US" dirty="0">
                <a:solidFill>
                  <a:schemeClr val="tx2"/>
                </a:solidFill>
              </a:rPr>
              <a:t>-AICPA recommends minimum 11 claims per item type (yielding no errors), then correlating level of risk with sample size.</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31</a:t>
            </a:fld>
            <a:endParaRPr lang="en-US" dirty="0"/>
          </a:p>
        </p:txBody>
      </p:sp>
    </p:spTree>
    <p:extLst>
      <p:ext uri="{BB962C8B-B14F-4D97-AF65-F5344CB8AC3E}">
        <p14:creationId xmlns:p14="http://schemas.microsoft.com/office/powerpoint/2010/main" val="5144934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lnSpcReduction="10000"/>
          </a:bodyPr>
          <a:lstStyle/>
          <a:p>
            <a:pPr marL="82296" indent="0">
              <a:buNone/>
            </a:pPr>
            <a:r>
              <a:rPr lang="en-US" b="1" dirty="0"/>
              <a:t> </a:t>
            </a:r>
            <a:r>
              <a:rPr lang="en-US" b="1" dirty="0">
                <a:solidFill>
                  <a:schemeClr val="tx2"/>
                </a:solidFill>
              </a:rPr>
              <a:t>Two-Part Process</a:t>
            </a:r>
          </a:p>
          <a:p>
            <a:pPr marL="596646" indent="-514350">
              <a:buFont typeface="+mj-lt"/>
              <a:buAutoNum type="alphaUcPeriod" startAt="2"/>
            </a:pPr>
            <a:r>
              <a:rPr lang="en-US" b="1" dirty="0">
                <a:solidFill>
                  <a:schemeClr val="tx2"/>
                </a:solidFill>
              </a:rPr>
              <a:t>Claims Audits</a:t>
            </a:r>
          </a:p>
          <a:p>
            <a:pPr marL="870966" lvl="1" indent="-514350">
              <a:buFont typeface="+mj-lt"/>
              <a:buAutoNum type="arabicPeriod" startAt="2"/>
            </a:pPr>
            <a:r>
              <a:rPr lang="en-US" dirty="0">
                <a:solidFill>
                  <a:schemeClr val="tx2"/>
                </a:solidFill>
              </a:rPr>
              <a:t>Which claims do I test?</a:t>
            </a:r>
          </a:p>
          <a:p>
            <a:pPr marL="603504" lvl="2" indent="0">
              <a:buNone/>
            </a:pPr>
            <a:r>
              <a:rPr lang="en-US" b="1" dirty="0">
                <a:solidFill>
                  <a:schemeClr val="tx2"/>
                </a:solidFill>
              </a:rPr>
              <a:t>Determined by Risk Assessment:	</a:t>
            </a:r>
          </a:p>
          <a:p>
            <a:pPr marL="946404" lvl="2" indent="-342900">
              <a:buFont typeface="Courier New" panose="02070309020205020404" pitchFamily="49" charset="0"/>
              <a:buChar char="o"/>
            </a:pPr>
            <a:r>
              <a:rPr lang="en-US" dirty="0">
                <a:solidFill>
                  <a:schemeClr val="tx2"/>
                </a:solidFill>
              </a:rPr>
              <a:t>Greatest volume, value, or likelihood of error</a:t>
            </a:r>
          </a:p>
          <a:p>
            <a:pPr marL="946404" lvl="2" indent="-342900">
              <a:buFont typeface="Courier New" panose="02070309020205020404" pitchFamily="49" charset="0"/>
              <a:buChar char="o"/>
            </a:pPr>
            <a:r>
              <a:rPr lang="en-US" dirty="0">
                <a:solidFill>
                  <a:schemeClr val="tx2"/>
                </a:solidFill>
              </a:rPr>
              <a:t>Look where you have looked before</a:t>
            </a:r>
          </a:p>
          <a:p>
            <a:pPr marL="946404" lvl="2" indent="-342900">
              <a:buFont typeface="Courier New" panose="02070309020205020404" pitchFamily="49" charset="0"/>
              <a:buChar char="o"/>
            </a:pPr>
            <a:r>
              <a:rPr lang="en-US" dirty="0">
                <a:solidFill>
                  <a:schemeClr val="tx2"/>
                </a:solidFill>
              </a:rPr>
              <a:t>Specific claims vs random sampling</a:t>
            </a:r>
          </a:p>
          <a:p>
            <a:pPr marL="603504" lvl="2" indent="0">
              <a:buNone/>
            </a:pPr>
            <a:r>
              <a:rPr lang="en-US" b="1" dirty="0">
                <a:solidFill>
                  <a:schemeClr val="tx2"/>
                </a:solidFill>
              </a:rPr>
              <a:t>Recommendations per Self-Audit Toolkit (CMS):</a:t>
            </a:r>
          </a:p>
          <a:p>
            <a:pPr marL="946404" lvl="2" indent="-342900">
              <a:buFont typeface="Courier New" panose="02070309020205020404" pitchFamily="49" charset="0"/>
              <a:buChar char="o"/>
            </a:pPr>
            <a:r>
              <a:rPr lang="en-US" dirty="0">
                <a:solidFill>
                  <a:schemeClr val="tx2"/>
                </a:solidFill>
              </a:rPr>
              <a:t>Time-period of the sample and the scheduling of the 	audit not be announced</a:t>
            </a:r>
          </a:p>
          <a:p>
            <a:pPr marL="946404" lvl="2" indent="-342900">
              <a:buFont typeface="Courier New" panose="02070309020205020404" pitchFamily="49" charset="0"/>
              <a:buChar char="o"/>
            </a:pPr>
            <a:r>
              <a:rPr lang="en-US" dirty="0">
                <a:solidFill>
                  <a:schemeClr val="tx2"/>
                </a:solidFill>
              </a:rPr>
              <a:t>Claims should not be selected by those involved in the 	delivery or administration of the sampled item</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32</a:t>
            </a:fld>
            <a:endParaRPr lang="en-US" dirty="0"/>
          </a:p>
        </p:txBody>
      </p:sp>
    </p:spTree>
    <p:extLst>
      <p:ext uri="{BB962C8B-B14F-4D97-AF65-F5344CB8AC3E}">
        <p14:creationId xmlns:p14="http://schemas.microsoft.com/office/powerpoint/2010/main" val="5175003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a:bodyPr>
          <a:lstStyle/>
          <a:p>
            <a:pPr marL="82296" indent="0">
              <a:buNone/>
            </a:pPr>
            <a:r>
              <a:rPr lang="en-US" b="1" dirty="0"/>
              <a:t> </a:t>
            </a:r>
            <a:r>
              <a:rPr lang="en-US" b="1" dirty="0">
                <a:solidFill>
                  <a:schemeClr val="tx2"/>
                </a:solidFill>
              </a:rPr>
              <a:t>Two-Part Process</a:t>
            </a:r>
          </a:p>
          <a:p>
            <a:pPr marL="596646" indent="-514350">
              <a:buFont typeface="+mj-lt"/>
              <a:buAutoNum type="alphaUcPeriod" startAt="2"/>
            </a:pPr>
            <a:r>
              <a:rPr lang="en-US" b="1" dirty="0">
                <a:solidFill>
                  <a:schemeClr val="tx2"/>
                </a:solidFill>
              </a:rPr>
              <a:t>Claims Audits</a:t>
            </a:r>
          </a:p>
          <a:p>
            <a:pPr marL="870966" lvl="1" indent="-514350">
              <a:buFont typeface="+mj-lt"/>
              <a:buAutoNum type="arabicPeriod" startAt="3"/>
            </a:pPr>
            <a:r>
              <a:rPr lang="en-US" dirty="0">
                <a:solidFill>
                  <a:schemeClr val="tx2"/>
                </a:solidFill>
              </a:rPr>
              <a:t>What do I look for?</a:t>
            </a:r>
          </a:p>
          <a:p>
            <a:pPr marL="1060704" lvl="2" indent="-457200">
              <a:buFont typeface="Courier New" panose="02070309020205020404" pitchFamily="49" charset="0"/>
              <a:buChar char="o"/>
            </a:pPr>
            <a:r>
              <a:rPr lang="en-US" dirty="0">
                <a:solidFill>
                  <a:schemeClr val="tx2"/>
                </a:solidFill>
              </a:rPr>
              <a:t>Availability of documentation</a:t>
            </a:r>
          </a:p>
          <a:p>
            <a:pPr marL="1060704" lvl="2" indent="-457200">
              <a:buFont typeface="Courier New" panose="02070309020205020404" pitchFamily="49" charset="0"/>
              <a:buChar char="o"/>
            </a:pPr>
            <a:r>
              <a:rPr lang="en-US" dirty="0">
                <a:solidFill>
                  <a:schemeClr val="tx2"/>
                </a:solidFill>
              </a:rPr>
              <a:t>Adequacy of documentation</a:t>
            </a:r>
          </a:p>
          <a:p>
            <a:pPr marL="1060704" lvl="2" indent="-457200">
              <a:buFont typeface="Courier New" panose="02070309020205020404" pitchFamily="49" charset="0"/>
              <a:buChar char="o"/>
            </a:pPr>
            <a:r>
              <a:rPr lang="en-US" dirty="0">
                <a:solidFill>
                  <a:schemeClr val="tx2"/>
                </a:solidFill>
              </a:rPr>
              <a:t>Acceptability of documentation</a:t>
            </a:r>
          </a:p>
          <a:p>
            <a:pPr marL="1060704" lvl="2" indent="-457200">
              <a:buFont typeface="Courier New" panose="02070309020205020404" pitchFamily="49" charset="0"/>
              <a:buChar char="o"/>
            </a:pPr>
            <a:r>
              <a:rPr lang="en-US" dirty="0">
                <a:solidFill>
                  <a:schemeClr val="tx2"/>
                </a:solidFill>
              </a:rPr>
              <a:t>Allowability of service</a:t>
            </a:r>
          </a:p>
          <a:p>
            <a:pPr marL="1060704" lvl="2" indent="-457200">
              <a:buFont typeface="Courier New" panose="02070309020205020404" pitchFamily="49" charset="0"/>
              <a:buChar char="o"/>
            </a:pPr>
            <a:r>
              <a:rPr lang="en-US" dirty="0">
                <a:solidFill>
                  <a:schemeClr val="tx2"/>
                </a:solidFill>
              </a:rPr>
              <a:t>Appropriateness of service</a:t>
            </a:r>
          </a:p>
          <a:p>
            <a:pPr marL="1060704" lvl="2" indent="-457200">
              <a:buFont typeface="Courier New" panose="02070309020205020404" pitchFamily="49" charset="0"/>
              <a:buChar char="o"/>
            </a:pPr>
            <a:r>
              <a:rPr lang="en-US" dirty="0">
                <a:solidFill>
                  <a:schemeClr val="tx2"/>
                </a:solidFill>
              </a:rPr>
              <a:t>Accuracy of payment</a:t>
            </a:r>
          </a:p>
          <a:p>
            <a:pPr marL="603504" lvl="2" indent="0">
              <a:buNone/>
            </a:pPr>
            <a:r>
              <a:rPr lang="en-US" b="1" dirty="0"/>
              <a:t> </a:t>
            </a:r>
            <a:endParaRPr lang="en-US"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33</a:t>
            </a:fld>
            <a:endParaRPr lang="en-US" dirty="0"/>
          </a:p>
        </p:txBody>
      </p:sp>
    </p:spTree>
    <p:extLst>
      <p:ext uri="{BB962C8B-B14F-4D97-AF65-F5344CB8AC3E}">
        <p14:creationId xmlns:p14="http://schemas.microsoft.com/office/powerpoint/2010/main" val="10987560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219200"/>
            <a:ext cx="7866888" cy="5562600"/>
          </a:xfrm>
        </p:spPr>
        <p:txBody>
          <a:bodyPr>
            <a:normAutofit lnSpcReduction="10000"/>
          </a:bodyPr>
          <a:lstStyle/>
          <a:p>
            <a:pPr marL="82296" indent="0">
              <a:buNone/>
            </a:pPr>
            <a:r>
              <a:rPr lang="en-US" b="1" dirty="0"/>
              <a:t> </a:t>
            </a:r>
            <a:r>
              <a:rPr lang="en-US" b="1" dirty="0">
                <a:solidFill>
                  <a:schemeClr val="tx2"/>
                </a:solidFill>
              </a:rPr>
              <a:t>Two-Part Process</a:t>
            </a:r>
          </a:p>
          <a:p>
            <a:pPr marL="596646" indent="-514350">
              <a:buFont typeface="+mj-lt"/>
              <a:buAutoNum type="alphaUcPeriod" startAt="2"/>
            </a:pPr>
            <a:r>
              <a:rPr lang="en-US" b="1" dirty="0">
                <a:solidFill>
                  <a:schemeClr val="tx2"/>
                </a:solidFill>
              </a:rPr>
              <a:t>Claims Audits</a:t>
            </a:r>
          </a:p>
          <a:p>
            <a:pPr marL="870966" lvl="1" indent="-514350">
              <a:buFont typeface="+mj-lt"/>
              <a:buAutoNum type="arabicPeriod" startAt="4"/>
            </a:pPr>
            <a:r>
              <a:rPr lang="en-US" dirty="0">
                <a:solidFill>
                  <a:schemeClr val="tx2"/>
                </a:solidFill>
              </a:rPr>
              <a:t>How do I test them?  Examples:</a:t>
            </a:r>
          </a:p>
          <a:p>
            <a:pPr marL="603504" lvl="2" indent="0">
              <a:buNone/>
            </a:pPr>
            <a:r>
              <a:rPr lang="en-US" sz="2000" b="1" dirty="0">
                <a:solidFill>
                  <a:schemeClr val="tx2"/>
                </a:solidFill>
              </a:rPr>
              <a:t>Data Elements </a:t>
            </a:r>
            <a:r>
              <a:rPr lang="en-US" sz="2000" dirty="0">
                <a:solidFill>
                  <a:schemeClr val="tx2"/>
                </a:solidFill>
              </a:rPr>
              <a:t>– look for outliers </a:t>
            </a:r>
          </a:p>
          <a:p>
            <a:pPr marL="603504" lvl="2" indent="0">
              <a:buNone/>
            </a:pPr>
            <a:r>
              <a:rPr lang="en-US" sz="2000" b="1" dirty="0">
                <a:solidFill>
                  <a:schemeClr val="tx2"/>
                </a:solidFill>
              </a:rPr>
              <a:t>Contents of Medical Records </a:t>
            </a:r>
            <a:r>
              <a:rPr lang="en-US" sz="2000" dirty="0">
                <a:solidFill>
                  <a:schemeClr val="tx2"/>
                </a:solidFill>
              </a:rPr>
              <a:t>– Compile attributes into a medical record testing checklist,  mark errors with a “1” and non-errors with a “0”, tally results.</a:t>
            </a:r>
          </a:p>
          <a:p>
            <a:pPr marL="1271016" lvl="3" indent="-457200">
              <a:buFont typeface="Courier New" panose="02070309020205020404" pitchFamily="49" charset="0"/>
              <a:buChar char="o"/>
            </a:pPr>
            <a:r>
              <a:rPr lang="en-US" dirty="0">
                <a:solidFill>
                  <a:schemeClr val="tx2"/>
                </a:solidFill>
              </a:rPr>
              <a:t>Legible contents, dated and signed, indication of valid credentials, initialing additions, erasures, deletions, or alterations</a:t>
            </a:r>
          </a:p>
          <a:p>
            <a:pPr marL="603504" lvl="2" indent="0">
              <a:buNone/>
            </a:pPr>
            <a:r>
              <a:rPr lang="en-US" sz="2000" b="1" dirty="0">
                <a:solidFill>
                  <a:schemeClr val="tx2"/>
                </a:solidFill>
              </a:rPr>
              <a:t>Claim Documentation </a:t>
            </a:r>
            <a:r>
              <a:rPr lang="en-US" sz="2000" dirty="0">
                <a:solidFill>
                  <a:schemeClr val="tx2"/>
                </a:solidFill>
              </a:rPr>
              <a:t>– look for:  </a:t>
            </a:r>
          </a:p>
          <a:p>
            <a:pPr marL="1271016" lvl="3" indent="-457200">
              <a:buFont typeface="Courier New" panose="02070309020205020404" pitchFamily="49" charset="0"/>
              <a:buChar char="o"/>
            </a:pPr>
            <a:r>
              <a:rPr lang="en-US" dirty="0">
                <a:solidFill>
                  <a:schemeClr val="tx2"/>
                </a:solidFill>
              </a:rPr>
              <a:t>Appointments documented correctly and tied to claims system</a:t>
            </a:r>
          </a:p>
          <a:p>
            <a:pPr marL="1271016" lvl="3" indent="-457200">
              <a:buFont typeface="Courier New" panose="02070309020205020404" pitchFamily="49" charset="0"/>
              <a:buChar char="o"/>
            </a:pPr>
            <a:r>
              <a:rPr lang="en-US" dirty="0">
                <a:solidFill>
                  <a:schemeClr val="tx2"/>
                </a:solidFill>
              </a:rPr>
              <a:t>Number of hours claims plausible</a:t>
            </a:r>
          </a:p>
          <a:p>
            <a:pPr marL="1271016" lvl="3" indent="-457200">
              <a:buFont typeface="Courier New" panose="02070309020205020404" pitchFamily="49" charset="0"/>
              <a:buChar char="o"/>
            </a:pPr>
            <a:r>
              <a:rPr lang="en-US" dirty="0">
                <a:solidFill>
                  <a:schemeClr val="tx2"/>
                </a:solidFill>
              </a:rPr>
              <a:t>Services delivered are age, gender, and provider appropriate</a:t>
            </a:r>
          </a:p>
          <a:p>
            <a:pPr marL="813816" lvl="3" indent="0">
              <a:buNone/>
            </a:pPr>
            <a:endParaRPr lang="en-US" dirty="0">
              <a:solidFill>
                <a:schemeClr val="tx2"/>
              </a:solidFill>
            </a:endParaRPr>
          </a:p>
          <a:p>
            <a:pPr marL="1060704" lvl="2" indent="-457200">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34</a:t>
            </a:fld>
            <a:endParaRPr lang="en-US" dirty="0"/>
          </a:p>
        </p:txBody>
      </p:sp>
    </p:spTree>
    <p:extLst>
      <p:ext uri="{BB962C8B-B14F-4D97-AF65-F5344CB8AC3E}">
        <p14:creationId xmlns:p14="http://schemas.microsoft.com/office/powerpoint/2010/main" val="239611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fontScale="92500" lnSpcReduction="10000"/>
          </a:bodyPr>
          <a:lstStyle/>
          <a:p>
            <a:pPr marL="82296" indent="0">
              <a:buNone/>
            </a:pPr>
            <a:r>
              <a:rPr lang="en-US" b="1" dirty="0"/>
              <a:t> </a:t>
            </a:r>
            <a:r>
              <a:rPr lang="en-US" b="1" dirty="0">
                <a:solidFill>
                  <a:schemeClr val="tx2"/>
                </a:solidFill>
              </a:rPr>
              <a:t>Two-Part Process</a:t>
            </a:r>
          </a:p>
          <a:p>
            <a:pPr marL="596646" indent="-514350">
              <a:buFont typeface="+mj-lt"/>
              <a:buAutoNum type="alphaUcPeriod" startAt="2"/>
            </a:pPr>
            <a:r>
              <a:rPr lang="en-US" b="1" dirty="0">
                <a:solidFill>
                  <a:schemeClr val="tx2"/>
                </a:solidFill>
              </a:rPr>
              <a:t>Claims Audits</a:t>
            </a:r>
          </a:p>
          <a:p>
            <a:pPr marL="603504" lvl="2" indent="0">
              <a:buNone/>
            </a:pPr>
            <a:r>
              <a:rPr lang="en-US" dirty="0">
                <a:solidFill>
                  <a:schemeClr val="tx2"/>
                </a:solidFill>
              </a:rPr>
              <a:t>When conducting an audit:</a:t>
            </a:r>
          </a:p>
          <a:p>
            <a:pPr marL="603504" lvl="2" indent="0">
              <a:buNone/>
            </a:pPr>
            <a:r>
              <a:rPr lang="en-US" b="1" u="sng" dirty="0">
                <a:solidFill>
                  <a:schemeClr val="tx2"/>
                </a:solidFill>
              </a:rPr>
              <a:t>Service Verification </a:t>
            </a:r>
            <a:r>
              <a:rPr lang="en-US" dirty="0">
                <a:solidFill>
                  <a:schemeClr val="tx2"/>
                </a:solidFill>
              </a:rPr>
              <a:t>– verifying the nature, scope, timing and billing of services with clients.   </a:t>
            </a:r>
          </a:p>
          <a:p>
            <a:pPr marL="603504" lvl="2" indent="0">
              <a:buNone/>
            </a:pPr>
            <a:r>
              <a:rPr lang="en-US" dirty="0">
                <a:solidFill>
                  <a:schemeClr val="tx2"/>
                </a:solidFill>
              </a:rPr>
              <a:t>Questions that may be answered through this process include:</a:t>
            </a:r>
          </a:p>
          <a:p>
            <a:pPr marL="603504" lvl="2" indent="0">
              <a:buNone/>
            </a:pPr>
            <a:r>
              <a:rPr lang="en-US" dirty="0">
                <a:solidFill>
                  <a:schemeClr val="tx2"/>
                </a:solidFill>
              </a:rPr>
              <a:t>Did the client receive the service that was claimed on the date indicated?  If so, how long was the service?  What does the client recall about the service?  Who was the service provided by?</a:t>
            </a:r>
          </a:p>
          <a:p>
            <a:pPr marL="603504" lvl="2" indent="0">
              <a:buNone/>
            </a:pPr>
            <a:r>
              <a:rPr lang="en-US" b="1" u="sng" dirty="0">
                <a:solidFill>
                  <a:schemeClr val="tx2"/>
                </a:solidFill>
              </a:rPr>
              <a:t>Interviews</a:t>
            </a:r>
            <a:r>
              <a:rPr lang="en-US" b="1" dirty="0">
                <a:solidFill>
                  <a:schemeClr val="tx2"/>
                </a:solidFill>
              </a:rPr>
              <a:t> - </a:t>
            </a:r>
            <a:r>
              <a:rPr lang="en-US" dirty="0">
                <a:solidFill>
                  <a:schemeClr val="tx2"/>
                </a:solidFill>
              </a:rPr>
              <a:t>clients, guardians, staff, claims administrators, etc.  </a:t>
            </a:r>
          </a:p>
          <a:p>
            <a:pPr marL="603504" lvl="2" indent="0" algn="ctr">
              <a:buNone/>
            </a:pPr>
            <a:r>
              <a:rPr lang="en-US" sz="3000" b="1" i="1" dirty="0">
                <a:solidFill>
                  <a:schemeClr val="tx2"/>
                </a:solidFill>
              </a:rPr>
              <a:t>*Recommended contact occur soon after service occurred.  </a:t>
            </a:r>
          </a:p>
          <a:p>
            <a:pPr marL="603504" lvl="2" indent="0">
              <a:buNone/>
            </a:pPr>
            <a:endParaRPr lang="en-US"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35</a:t>
            </a:fld>
            <a:endParaRPr lang="en-US" dirty="0"/>
          </a:p>
        </p:txBody>
      </p:sp>
    </p:spTree>
    <p:extLst>
      <p:ext uri="{BB962C8B-B14F-4D97-AF65-F5344CB8AC3E}">
        <p14:creationId xmlns:p14="http://schemas.microsoft.com/office/powerpoint/2010/main" val="27053407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2 – Audit the Risks</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lnSpcReduction="10000"/>
          </a:bodyPr>
          <a:lstStyle/>
          <a:p>
            <a:pPr marL="82296" indent="0" algn="ctr">
              <a:buNone/>
            </a:pPr>
            <a:r>
              <a:rPr lang="en-US" sz="2800" b="1" u="sng" dirty="0">
                <a:solidFill>
                  <a:schemeClr val="tx2"/>
                </a:solidFill>
              </a:rPr>
              <a:t>Question Answered by the Audience</a:t>
            </a:r>
          </a:p>
          <a:p>
            <a:pPr marL="82296" indent="0">
              <a:buNone/>
            </a:pPr>
            <a:r>
              <a:rPr lang="en-US" sz="2800" dirty="0">
                <a:solidFill>
                  <a:schemeClr val="tx2"/>
                </a:solidFill>
              </a:rPr>
              <a:t>What other actions may be completed when conducting self-audits?</a:t>
            </a:r>
          </a:p>
          <a:p>
            <a:pPr marL="603504" lvl="2" indent="0">
              <a:buNone/>
            </a:pPr>
            <a:r>
              <a:rPr lang="en-US" dirty="0"/>
              <a:t> </a:t>
            </a:r>
          </a:p>
          <a:p>
            <a:pPr marL="946404" lvl="2" indent="-342900"/>
            <a:r>
              <a:rPr lang="en-US" sz="2800" dirty="0">
                <a:solidFill>
                  <a:schemeClr val="tx2"/>
                </a:solidFill>
              </a:rPr>
              <a:t>Reviewing credentialing files</a:t>
            </a:r>
          </a:p>
          <a:p>
            <a:pPr marL="946404" lvl="2" indent="-342900"/>
            <a:r>
              <a:rPr lang="en-US" sz="2800" dirty="0">
                <a:solidFill>
                  <a:schemeClr val="tx2"/>
                </a:solidFill>
              </a:rPr>
              <a:t>Reviewing encounter forms </a:t>
            </a:r>
          </a:p>
          <a:p>
            <a:pPr marL="946404" lvl="2" indent="-342900"/>
            <a:r>
              <a:rPr lang="en-US" sz="2800" dirty="0">
                <a:solidFill>
                  <a:schemeClr val="tx2"/>
                </a:solidFill>
              </a:rPr>
              <a:t>Videotaping hallways to determine when sessions begin and end</a:t>
            </a:r>
          </a:p>
          <a:p>
            <a:pPr marL="946404" lvl="2" indent="-342900"/>
            <a:r>
              <a:rPr lang="en-US" sz="2800" dirty="0">
                <a:solidFill>
                  <a:schemeClr val="tx2"/>
                </a:solidFill>
              </a:rPr>
              <a:t>GPS tracking</a:t>
            </a:r>
          </a:p>
          <a:p>
            <a:pPr marL="946404" lvl="2" indent="-342900"/>
            <a:r>
              <a:rPr lang="en-US" sz="2800" dirty="0">
                <a:solidFill>
                  <a:schemeClr val="tx2"/>
                </a:solidFill>
              </a:rPr>
              <a:t>Supervisor pop-up visits</a:t>
            </a:r>
          </a:p>
          <a:p>
            <a:pPr marL="946404" lvl="2" indent="-342900"/>
            <a:r>
              <a:rPr lang="en-US" sz="2800" dirty="0">
                <a:solidFill>
                  <a:schemeClr val="tx2"/>
                </a:solidFill>
              </a:rPr>
              <a:t>Calling Members in order to verify services</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36</a:t>
            </a:fld>
            <a:endParaRPr lang="en-US" dirty="0"/>
          </a:p>
        </p:txBody>
      </p:sp>
    </p:spTree>
    <p:extLst>
      <p:ext uri="{BB962C8B-B14F-4D97-AF65-F5344CB8AC3E}">
        <p14:creationId xmlns:p14="http://schemas.microsoft.com/office/powerpoint/2010/main" val="2726498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3 – Document the Audit</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828800"/>
            <a:ext cx="7866888" cy="5410200"/>
          </a:xfrm>
        </p:spPr>
        <p:txBody>
          <a:bodyPr>
            <a:normAutofit fontScale="47500" lnSpcReduction="20000"/>
          </a:bodyPr>
          <a:lstStyle/>
          <a:p>
            <a:pPr marL="82296" indent="0" algn="ctr">
              <a:buNone/>
            </a:pPr>
            <a:r>
              <a:rPr lang="en-US" sz="7000" dirty="0">
                <a:solidFill>
                  <a:schemeClr val="tx2"/>
                </a:solidFill>
              </a:rPr>
              <a:t>  </a:t>
            </a:r>
            <a:r>
              <a:rPr lang="en-US" sz="7000" i="1" dirty="0">
                <a:solidFill>
                  <a:schemeClr val="tx2"/>
                </a:solidFill>
              </a:rPr>
              <a:t>Create an accurate and complete record of your efforts to collect risk data, address risks, and prevent and remedy improper payments.  </a:t>
            </a:r>
            <a:endParaRPr lang="en-US" sz="7000" b="1" i="1" dirty="0">
              <a:solidFill>
                <a:schemeClr val="tx2"/>
              </a:solidFill>
            </a:endParaRPr>
          </a:p>
          <a:p>
            <a:pPr marL="82296" indent="0">
              <a:buNone/>
            </a:pPr>
            <a:endParaRPr lang="en-US" sz="4300" dirty="0">
              <a:solidFill>
                <a:schemeClr val="tx2"/>
              </a:solidFill>
            </a:endParaRPr>
          </a:p>
          <a:p>
            <a:pPr marL="82296" indent="0">
              <a:buNone/>
            </a:pPr>
            <a:r>
              <a:rPr lang="en-US" sz="5800" dirty="0">
                <a:solidFill>
                  <a:schemeClr val="tx2"/>
                </a:solidFill>
              </a:rPr>
              <a:t>Summarize your format:</a:t>
            </a:r>
          </a:p>
          <a:p>
            <a:pPr lvl="2">
              <a:buFont typeface="Courier New" panose="02070309020205020404" pitchFamily="49" charset="0"/>
              <a:buChar char="o"/>
            </a:pPr>
            <a:r>
              <a:rPr lang="en-US" sz="4500" dirty="0">
                <a:solidFill>
                  <a:schemeClr val="tx2"/>
                </a:solidFill>
              </a:rPr>
              <a:t>Source – where the information came from</a:t>
            </a:r>
          </a:p>
          <a:p>
            <a:pPr lvl="2">
              <a:buFont typeface="Courier New" panose="02070309020205020404" pitchFamily="49" charset="0"/>
              <a:buChar char="o"/>
            </a:pPr>
            <a:r>
              <a:rPr lang="en-US" sz="4500" dirty="0">
                <a:solidFill>
                  <a:schemeClr val="tx2"/>
                </a:solidFill>
              </a:rPr>
              <a:t>Purpose – why you gathered it</a:t>
            </a:r>
          </a:p>
          <a:p>
            <a:pPr lvl="2">
              <a:buFont typeface="Courier New" panose="02070309020205020404" pitchFamily="49" charset="0"/>
              <a:buChar char="o"/>
            </a:pPr>
            <a:r>
              <a:rPr lang="en-US" sz="4500" dirty="0">
                <a:solidFill>
                  <a:schemeClr val="tx2"/>
                </a:solidFill>
              </a:rPr>
              <a:t>Procedures – what you did with it</a:t>
            </a:r>
          </a:p>
          <a:p>
            <a:pPr lvl="2">
              <a:buFont typeface="Courier New" panose="02070309020205020404" pitchFamily="49" charset="0"/>
              <a:buChar char="o"/>
            </a:pPr>
            <a:r>
              <a:rPr lang="en-US" sz="4500" dirty="0">
                <a:solidFill>
                  <a:schemeClr val="tx2"/>
                </a:solidFill>
              </a:rPr>
              <a:t>Results – what you learned</a:t>
            </a:r>
          </a:p>
          <a:p>
            <a:pPr lvl="2">
              <a:buFont typeface="Courier New" panose="02070309020205020404" pitchFamily="49" charset="0"/>
              <a:buChar char="o"/>
            </a:pPr>
            <a:r>
              <a:rPr lang="en-US" sz="4500" dirty="0">
                <a:solidFill>
                  <a:schemeClr val="tx2"/>
                </a:solidFill>
              </a:rPr>
              <a:t>Conclusion – what it means</a:t>
            </a:r>
          </a:p>
          <a:p>
            <a:pPr marL="82296" indent="0">
              <a:buNone/>
            </a:pPr>
            <a:endParaRPr lang="en-US" sz="4300" dirty="0">
              <a:solidFill>
                <a:schemeClr val="tx2"/>
              </a:solidFill>
            </a:endParaRPr>
          </a:p>
          <a:p>
            <a:pPr marL="82296" indent="0">
              <a:buNone/>
            </a:pPr>
            <a:r>
              <a:rPr lang="en-US" sz="5900" dirty="0">
                <a:solidFill>
                  <a:schemeClr val="tx2"/>
                </a:solidFill>
              </a:rPr>
              <a:t>Consider using another qualified person to review your audit findings</a:t>
            </a:r>
            <a:r>
              <a:rPr lang="en-US" dirty="0">
                <a:solidFill>
                  <a:schemeClr val="tx2"/>
                </a:solidFill>
              </a:rPr>
              <a:t> </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37</a:t>
            </a:fld>
            <a:endParaRPr lang="en-US" dirty="0"/>
          </a:p>
        </p:txBody>
      </p:sp>
    </p:spTree>
    <p:extLst>
      <p:ext uri="{BB962C8B-B14F-4D97-AF65-F5344CB8AC3E}">
        <p14:creationId xmlns:p14="http://schemas.microsoft.com/office/powerpoint/2010/main" val="578802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066800" y="274638"/>
            <a:ext cx="8077200" cy="1143000"/>
          </a:xfrm>
        </p:spPr>
        <p:txBody>
          <a:bodyPr>
            <a:normAutofit fontScale="90000"/>
          </a:bodyPr>
          <a:lstStyle/>
          <a:p>
            <a:pPr algn="ctr"/>
            <a:r>
              <a:rPr lang="en-US" sz="3600" dirty="0"/>
              <a:t>The Self-Audit Process </a:t>
            </a:r>
            <a:br>
              <a:rPr lang="en-US" sz="3600" dirty="0"/>
            </a:br>
            <a:r>
              <a:rPr lang="en-US" sz="3600" dirty="0"/>
              <a:t>Step 3 – Document the Audit</a:t>
            </a:r>
          </a:p>
        </p:txBody>
      </p:sp>
      <p:sp>
        <p:nvSpPr>
          <p:cNvPr id="3" name="Content Placeholder 2">
            <a:extLst>
              <a:ext uri="{FF2B5EF4-FFF2-40B4-BE49-F238E27FC236}">
                <a16:creationId xmlns:a16="http://schemas.microsoft.com/office/drawing/2014/main" id="{28037C3F-9916-4484-9B1D-6103BBF14124}"/>
              </a:ext>
            </a:extLst>
          </p:cNvPr>
          <p:cNvSpPr>
            <a:spLocks noGrp="1"/>
          </p:cNvSpPr>
          <p:nvPr>
            <p:ph idx="1"/>
          </p:nvPr>
        </p:nvSpPr>
        <p:spPr>
          <a:xfrm>
            <a:off x="1066800" y="1447800"/>
            <a:ext cx="7866888" cy="5334000"/>
          </a:xfrm>
        </p:spPr>
        <p:txBody>
          <a:bodyPr>
            <a:normAutofit fontScale="92500" lnSpcReduction="20000"/>
          </a:bodyPr>
          <a:lstStyle/>
          <a:p>
            <a:pPr marL="82296" indent="0">
              <a:buNone/>
            </a:pPr>
            <a:endParaRPr lang="en-US" dirty="0"/>
          </a:p>
          <a:p>
            <a:pPr marL="82296" indent="0" algn="ctr">
              <a:buNone/>
            </a:pPr>
            <a:r>
              <a:rPr lang="en-US" b="1" u="sng" dirty="0">
                <a:solidFill>
                  <a:schemeClr val="tx2"/>
                </a:solidFill>
              </a:rPr>
              <a:t>Question Answered by the Audience</a:t>
            </a:r>
          </a:p>
          <a:p>
            <a:pPr marL="82296" indent="0">
              <a:buNone/>
            </a:pPr>
            <a:r>
              <a:rPr lang="en-US" sz="2800" dirty="0">
                <a:solidFill>
                  <a:schemeClr val="tx2"/>
                </a:solidFill>
              </a:rPr>
              <a:t>What method(s) would you recommend in documenting self-audits?</a:t>
            </a:r>
          </a:p>
          <a:p>
            <a:r>
              <a:rPr lang="en-US" sz="2800" dirty="0">
                <a:solidFill>
                  <a:schemeClr val="tx2"/>
                </a:solidFill>
              </a:rPr>
              <a:t>Maintain copies of emails and document outcomes of phone calls from start to end of investigation (Word, Excel, etc.)</a:t>
            </a:r>
          </a:p>
          <a:p>
            <a:r>
              <a:rPr lang="en-US" sz="2800" dirty="0">
                <a:solidFill>
                  <a:schemeClr val="tx2"/>
                </a:solidFill>
              </a:rPr>
              <a:t>Keep timeline of activities</a:t>
            </a:r>
          </a:p>
          <a:p>
            <a:r>
              <a:rPr lang="en-US" sz="2800" dirty="0">
                <a:solidFill>
                  <a:schemeClr val="tx2"/>
                </a:solidFill>
              </a:rPr>
              <a:t>Document corrective actions and recommendations</a:t>
            </a:r>
          </a:p>
          <a:p>
            <a:r>
              <a:rPr lang="en-US" sz="2800" dirty="0">
                <a:solidFill>
                  <a:schemeClr val="tx2"/>
                </a:solidFill>
              </a:rPr>
              <a:t>Document &amp; include trainings</a:t>
            </a:r>
          </a:p>
          <a:p>
            <a:r>
              <a:rPr lang="en-US" sz="2800" dirty="0">
                <a:solidFill>
                  <a:schemeClr val="tx2"/>
                </a:solidFill>
              </a:rPr>
              <a:t>Objective reporting with graphs</a:t>
            </a:r>
          </a:p>
          <a:p>
            <a:r>
              <a:rPr lang="en-US" sz="2800" dirty="0">
                <a:solidFill>
                  <a:schemeClr val="tx2"/>
                </a:solidFill>
              </a:rPr>
              <a:t>Do self-audits more often to improve documentation methods</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38</a:t>
            </a:fld>
            <a:endParaRPr lang="en-US" dirty="0"/>
          </a:p>
        </p:txBody>
      </p:sp>
    </p:spTree>
    <p:extLst>
      <p:ext uri="{BB962C8B-B14F-4D97-AF65-F5344CB8AC3E}">
        <p14:creationId xmlns:p14="http://schemas.microsoft.com/office/powerpoint/2010/main" val="1230308928"/>
      </p:ext>
    </p:extLst>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435608" y="274320"/>
            <a:ext cx="7498080" cy="1325880"/>
          </a:xfrm>
        </p:spPr>
        <p:txBody>
          <a:bodyPr>
            <a:normAutofit fontScale="90000"/>
          </a:bodyPr>
          <a:lstStyle/>
          <a:p>
            <a:pPr algn="ctr"/>
            <a:r>
              <a:rPr lang="en-US" sz="3600" dirty="0"/>
              <a:t>The Self-Audit Process </a:t>
            </a:r>
            <a:br>
              <a:rPr lang="en-US" sz="3600" dirty="0"/>
            </a:br>
            <a:r>
              <a:rPr lang="en-US" sz="3600" dirty="0"/>
              <a:t>Step 4 – Review and Act on Results </a:t>
            </a:r>
            <a:br>
              <a:rPr lang="en-US" sz="3600" dirty="0"/>
            </a:br>
            <a:r>
              <a:rPr lang="en-US" sz="800" dirty="0"/>
              <a:t> </a:t>
            </a:r>
            <a:br>
              <a:rPr lang="en-US" sz="3600" dirty="0"/>
            </a:br>
            <a:r>
              <a:rPr lang="en-US" sz="3100" b="1" u="sng" dirty="0">
                <a:solidFill>
                  <a:schemeClr val="tx2"/>
                </a:solidFill>
                <a:effectLst/>
              </a:rPr>
              <a:t>Self-Audit Toolkit (CMS)</a:t>
            </a:r>
            <a:br>
              <a:rPr lang="en-US" sz="3100" dirty="0">
                <a:solidFill>
                  <a:schemeClr val="tx2"/>
                </a:solidFill>
                <a:effectLst/>
              </a:rPr>
            </a:br>
            <a:r>
              <a:rPr lang="en-US" sz="3100" i="1" dirty="0">
                <a:solidFill>
                  <a:schemeClr val="tx2"/>
                </a:solidFill>
                <a:effectLst/>
              </a:rPr>
              <a:t>Basic Steps</a:t>
            </a:r>
          </a:p>
        </p:txBody>
      </p:sp>
      <p:sp>
        <p:nvSpPr>
          <p:cNvPr id="5" name="Content Placeholder 4">
            <a:extLst>
              <a:ext uri="{FF2B5EF4-FFF2-40B4-BE49-F238E27FC236}">
                <a16:creationId xmlns:a16="http://schemas.microsoft.com/office/drawing/2014/main" id="{69D3EC28-D40F-40B7-AE91-DC0495F75A48}"/>
              </a:ext>
            </a:extLst>
          </p:cNvPr>
          <p:cNvSpPr>
            <a:spLocks noGrp="1"/>
          </p:cNvSpPr>
          <p:nvPr>
            <p:ph sz="half" idx="1"/>
          </p:nvPr>
        </p:nvSpPr>
        <p:spPr>
          <a:xfrm>
            <a:off x="1435608" y="1828800"/>
            <a:ext cx="3657600" cy="4953000"/>
          </a:xfrm>
        </p:spPr>
        <p:txBody>
          <a:bodyPr>
            <a:noAutofit/>
          </a:bodyPr>
          <a:lstStyle/>
          <a:p>
            <a:pPr marL="596646" indent="-514350">
              <a:buFont typeface="+mj-lt"/>
              <a:buAutoNum type="arabicPeriod"/>
            </a:pPr>
            <a:r>
              <a:rPr lang="en-US" sz="2400" dirty="0">
                <a:solidFill>
                  <a:schemeClr val="tx2"/>
                </a:solidFill>
              </a:rPr>
              <a:t>Review, analyze, and prioritize findings</a:t>
            </a:r>
          </a:p>
          <a:p>
            <a:pPr marL="596646" indent="-514350">
              <a:buFont typeface="+mj-lt"/>
              <a:buAutoNum type="arabicPeriod"/>
            </a:pPr>
            <a:r>
              <a:rPr lang="en-US" sz="2400" dirty="0">
                <a:solidFill>
                  <a:schemeClr val="tx2"/>
                </a:solidFill>
              </a:rPr>
              <a:t>Determine if issues are significant, material and systemic </a:t>
            </a:r>
          </a:p>
          <a:p>
            <a:pPr marL="596646" indent="-514350">
              <a:buFont typeface="+mj-lt"/>
              <a:buAutoNum type="arabicPeriod"/>
            </a:pPr>
            <a:r>
              <a:rPr lang="en-US" sz="2400" dirty="0">
                <a:solidFill>
                  <a:schemeClr val="tx2"/>
                </a:solidFill>
              </a:rPr>
              <a:t>Feed audit results back into risk assessment and revise accordingly</a:t>
            </a:r>
          </a:p>
          <a:p>
            <a:pPr marL="596646" indent="-514350">
              <a:buFont typeface="+mj-lt"/>
              <a:buAutoNum type="arabicPeriod"/>
            </a:pPr>
            <a:r>
              <a:rPr lang="en-US" sz="2400" dirty="0">
                <a:solidFill>
                  <a:schemeClr val="tx2"/>
                </a:solidFill>
              </a:rPr>
              <a:t>Consider what you could do to control key risks</a:t>
            </a:r>
          </a:p>
          <a:p>
            <a:pPr marL="596646" indent="-514350">
              <a:buFont typeface="+mj-lt"/>
              <a:buAutoNum type="arabicPeriod"/>
            </a:pPr>
            <a:r>
              <a:rPr lang="en-US" sz="2400" dirty="0">
                <a:solidFill>
                  <a:schemeClr val="tx2"/>
                </a:solidFill>
              </a:rPr>
              <a:t>Brainstorm with staff</a:t>
            </a:r>
          </a:p>
          <a:p>
            <a:pPr marL="596646" indent="-514350">
              <a:buFont typeface="+mj-lt"/>
              <a:buAutoNum type="arabicPeriod"/>
            </a:pPr>
            <a:endParaRPr lang="en-US" sz="2400" dirty="0"/>
          </a:p>
        </p:txBody>
      </p:sp>
      <p:sp>
        <p:nvSpPr>
          <p:cNvPr id="6" name="Content Placeholder 5">
            <a:extLst>
              <a:ext uri="{FF2B5EF4-FFF2-40B4-BE49-F238E27FC236}">
                <a16:creationId xmlns:a16="http://schemas.microsoft.com/office/drawing/2014/main" id="{4F0AEC4B-190A-4E62-A9E6-ED40BA106F33}"/>
              </a:ext>
            </a:extLst>
          </p:cNvPr>
          <p:cNvSpPr>
            <a:spLocks noGrp="1"/>
          </p:cNvSpPr>
          <p:nvPr>
            <p:ph sz="half" idx="2"/>
          </p:nvPr>
        </p:nvSpPr>
        <p:spPr>
          <a:xfrm>
            <a:off x="5276088" y="1981200"/>
            <a:ext cx="3657600" cy="4800600"/>
          </a:xfrm>
        </p:spPr>
        <p:txBody>
          <a:bodyPr>
            <a:noAutofit/>
          </a:bodyPr>
          <a:lstStyle/>
          <a:p>
            <a:pPr marL="596646" indent="-514350">
              <a:buFont typeface="+mj-lt"/>
              <a:buAutoNum type="arabicPeriod" startAt="6"/>
            </a:pPr>
            <a:r>
              <a:rPr lang="en-US" sz="2400" dirty="0">
                <a:solidFill>
                  <a:schemeClr val="tx2"/>
                </a:solidFill>
              </a:rPr>
              <a:t>Introduce controls </a:t>
            </a:r>
          </a:p>
          <a:p>
            <a:pPr marL="596646" indent="-514350">
              <a:buFont typeface="+mj-lt"/>
              <a:buAutoNum type="arabicPeriod" startAt="6"/>
            </a:pPr>
            <a:r>
              <a:rPr lang="en-US" sz="2400" dirty="0">
                <a:solidFill>
                  <a:schemeClr val="tx2"/>
                </a:solidFill>
              </a:rPr>
              <a:t>Report audit results, revised risks, and new controls to staff</a:t>
            </a:r>
          </a:p>
          <a:p>
            <a:pPr marL="596646" indent="-514350">
              <a:buFont typeface="+mj-lt"/>
              <a:buAutoNum type="arabicPeriod" startAt="6"/>
            </a:pPr>
            <a:r>
              <a:rPr lang="en-US" sz="2400" dirty="0">
                <a:solidFill>
                  <a:schemeClr val="tx2"/>
                </a:solidFill>
              </a:rPr>
              <a:t>Document control changes in policy and procedure</a:t>
            </a:r>
          </a:p>
          <a:p>
            <a:pPr marL="596646" indent="-514350">
              <a:buFont typeface="+mj-lt"/>
              <a:buAutoNum type="arabicPeriod" startAt="6"/>
            </a:pPr>
            <a:r>
              <a:rPr lang="en-US" sz="2400" dirty="0">
                <a:solidFill>
                  <a:schemeClr val="tx2"/>
                </a:solidFill>
              </a:rPr>
              <a:t>Train impacted staff after each self-audit and annually (at minimum)</a:t>
            </a:r>
          </a:p>
          <a:p>
            <a:pPr marL="82296" indent="0">
              <a:buNone/>
            </a:pPr>
            <a:endParaRPr lang="en-US" sz="2400"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39</a:t>
            </a:fld>
            <a:endParaRPr lang="en-US" dirty="0"/>
          </a:p>
        </p:txBody>
      </p:sp>
    </p:spTree>
    <p:extLst>
      <p:ext uri="{BB962C8B-B14F-4D97-AF65-F5344CB8AC3E}">
        <p14:creationId xmlns:p14="http://schemas.microsoft.com/office/powerpoint/2010/main" val="795153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Autofit/>
          </a:bodyPr>
          <a:lstStyle/>
          <a:p>
            <a:pPr algn="ctr"/>
            <a:r>
              <a:rPr lang="en-US" sz="3600" dirty="0"/>
              <a:t>Incorporate Self-Auditing</a:t>
            </a:r>
            <a:br>
              <a:rPr lang="en-US" sz="3600" dirty="0"/>
            </a:br>
            <a:r>
              <a:rPr lang="en-US" sz="3600" dirty="0"/>
              <a:t>In Your Compliance Plan</a:t>
            </a:r>
          </a:p>
        </p:txBody>
      </p:sp>
      <p:sp>
        <p:nvSpPr>
          <p:cNvPr id="3" name="Content Placeholder 2"/>
          <p:cNvSpPr>
            <a:spLocks noGrp="1"/>
          </p:cNvSpPr>
          <p:nvPr>
            <p:ph idx="1"/>
          </p:nvPr>
        </p:nvSpPr>
        <p:spPr>
          <a:xfrm>
            <a:off x="914400" y="1600200"/>
            <a:ext cx="8229600" cy="5257800"/>
          </a:xfrm>
        </p:spPr>
        <p:txBody>
          <a:bodyPr>
            <a:normAutofit fontScale="77500" lnSpcReduction="20000"/>
          </a:bodyPr>
          <a:lstStyle/>
          <a:p>
            <a:pPr algn="ctr">
              <a:buNone/>
            </a:pPr>
            <a:r>
              <a:rPr lang="en-US" sz="3600" b="1" u="sng" dirty="0">
                <a:solidFill>
                  <a:schemeClr val="tx2"/>
                </a:solidFill>
              </a:rPr>
              <a:t>DHS MA Provider Self-Audit Protocol (2001) </a:t>
            </a:r>
          </a:p>
          <a:p>
            <a:pPr lvl="1">
              <a:buNone/>
            </a:pPr>
            <a:r>
              <a:rPr lang="en-US" sz="3100" dirty="0">
                <a:solidFill>
                  <a:schemeClr val="tx2"/>
                </a:solidFill>
              </a:rPr>
              <a:t>Recommends that providers conduct periodic audits.</a:t>
            </a:r>
          </a:p>
          <a:p>
            <a:pPr lvl="1">
              <a:buNone/>
            </a:pPr>
            <a:r>
              <a:rPr lang="en-US" sz="3100" dirty="0">
                <a:solidFill>
                  <a:schemeClr val="tx2"/>
                </a:solidFill>
              </a:rPr>
              <a:t>“…providers have an </a:t>
            </a:r>
            <a:r>
              <a:rPr lang="en-US" sz="3100" b="1" dirty="0">
                <a:solidFill>
                  <a:schemeClr val="tx2"/>
                </a:solidFill>
              </a:rPr>
              <a:t>ethical and legal duty </a:t>
            </a:r>
            <a:r>
              <a:rPr lang="en-US" sz="3100" dirty="0">
                <a:solidFill>
                  <a:schemeClr val="tx2"/>
                </a:solidFill>
              </a:rPr>
              <a:t>to promptly return inappropriate payments that they have received from the MA program.” </a:t>
            </a:r>
          </a:p>
          <a:p>
            <a:pPr lvl="1">
              <a:buNone/>
            </a:pPr>
            <a:r>
              <a:rPr lang="en-US" sz="3100" dirty="0">
                <a:solidFill>
                  <a:schemeClr val="tx2"/>
                </a:solidFill>
              </a:rPr>
              <a:t>“…protect the </a:t>
            </a:r>
            <a:r>
              <a:rPr lang="en-US" sz="3100" b="1" dirty="0">
                <a:solidFill>
                  <a:schemeClr val="tx2"/>
                </a:solidFill>
              </a:rPr>
              <a:t>financial integrity </a:t>
            </a:r>
            <a:r>
              <a:rPr lang="en-US" sz="3100" dirty="0">
                <a:solidFill>
                  <a:schemeClr val="tx2"/>
                </a:solidFill>
              </a:rPr>
              <a:t>of the MA program.”</a:t>
            </a:r>
            <a:endParaRPr lang="en-US" sz="3600" b="1" u="sng" dirty="0">
              <a:solidFill>
                <a:schemeClr val="tx2"/>
              </a:solidFill>
            </a:endParaRPr>
          </a:p>
          <a:p>
            <a:pPr algn="ctr">
              <a:buNone/>
            </a:pPr>
            <a:endParaRPr lang="en-US" sz="3600" b="1" u="sng" dirty="0">
              <a:solidFill>
                <a:schemeClr val="tx2"/>
              </a:solidFill>
            </a:endParaRPr>
          </a:p>
          <a:p>
            <a:pPr algn="ctr">
              <a:buNone/>
            </a:pPr>
            <a:r>
              <a:rPr lang="en-US" sz="3600" b="1" u="sng" dirty="0">
                <a:solidFill>
                  <a:schemeClr val="tx2"/>
                </a:solidFill>
              </a:rPr>
              <a:t>Medical Assistance Bulletin #99-02-13</a:t>
            </a:r>
          </a:p>
          <a:p>
            <a:pPr>
              <a:buNone/>
            </a:pPr>
            <a:r>
              <a:rPr lang="en-US" sz="3100" dirty="0">
                <a:solidFill>
                  <a:schemeClr val="tx2"/>
                </a:solidFill>
              </a:rPr>
              <a:t>	Pennsylvania’s Department of Human Services (DHS) </a:t>
            </a:r>
          </a:p>
          <a:p>
            <a:pPr>
              <a:buNone/>
            </a:pPr>
            <a:r>
              <a:rPr lang="en-US" sz="3100" dirty="0">
                <a:solidFill>
                  <a:schemeClr val="tx2"/>
                </a:solidFill>
              </a:rPr>
              <a:t>	Medical Assistance (MA) Self-Audit Protocol encourages </a:t>
            </a:r>
          </a:p>
          <a:p>
            <a:pPr>
              <a:buNone/>
            </a:pPr>
            <a:r>
              <a:rPr lang="en-US" sz="3100" dirty="0">
                <a:solidFill>
                  <a:schemeClr val="tx2"/>
                </a:solidFill>
              </a:rPr>
              <a:t>	MA providers to </a:t>
            </a:r>
            <a:r>
              <a:rPr lang="en-US" sz="3100" b="1" dirty="0">
                <a:solidFill>
                  <a:schemeClr val="tx2"/>
                </a:solidFill>
              </a:rPr>
              <a:t>implement compliance plans, and to utilize self-audit procedures</a:t>
            </a:r>
            <a:r>
              <a:rPr lang="en-US" sz="3100" dirty="0">
                <a:solidFill>
                  <a:schemeClr val="tx2"/>
                </a:solidFill>
              </a:rPr>
              <a:t> to review their records periodically for potential regulatory violations and overpayments.</a:t>
            </a:r>
          </a:p>
          <a:p>
            <a:pPr>
              <a:buNone/>
            </a:pPr>
            <a:endParaRPr lang="en-US" sz="3100" b="1" dirty="0"/>
          </a:p>
          <a:p>
            <a:pPr lvl="0">
              <a:buNone/>
            </a:pPr>
            <a:endParaRPr lang="en-US" dirty="0"/>
          </a:p>
          <a:p>
            <a:pPr lvl="0">
              <a:buNone/>
            </a:pPr>
            <a:endParaRPr lang="en-US" dirty="0"/>
          </a:p>
          <a:p>
            <a:pPr>
              <a:buNone/>
            </a:pPr>
            <a:endParaRPr lang="en-US" dirty="0"/>
          </a:p>
          <a:p>
            <a:pPr>
              <a:buNone/>
            </a:pPr>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4</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p:txBody>
          <a:bodyPr>
            <a:normAutofit fontScale="90000"/>
          </a:bodyPr>
          <a:lstStyle/>
          <a:p>
            <a:pPr algn="ctr"/>
            <a:r>
              <a:rPr lang="en-US" sz="3600" dirty="0"/>
              <a:t>The Self-Audit Process </a:t>
            </a:r>
            <a:br>
              <a:rPr lang="en-US" sz="3600" dirty="0"/>
            </a:br>
            <a:r>
              <a:rPr lang="en-US" sz="3600" dirty="0"/>
              <a:t>Step 4 – Review and Act on Results </a:t>
            </a:r>
            <a:br>
              <a:rPr lang="en-US" sz="3600" dirty="0"/>
            </a:br>
            <a:r>
              <a:rPr lang="en-US" sz="3100" dirty="0"/>
              <a:t> </a:t>
            </a:r>
            <a:endParaRPr lang="en-US" sz="3100" i="1" dirty="0"/>
          </a:p>
        </p:txBody>
      </p:sp>
      <p:sp>
        <p:nvSpPr>
          <p:cNvPr id="5" name="Content Placeholder 4">
            <a:extLst>
              <a:ext uri="{FF2B5EF4-FFF2-40B4-BE49-F238E27FC236}">
                <a16:creationId xmlns:a16="http://schemas.microsoft.com/office/drawing/2014/main" id="{69D3EC28-D40F-40B7-AE91-DC0495F75A48}"/>
              </a:ext>
            </a:extLst>
          </p:cNvPr>
          <p:cNvSpPr>
            <a:spLocks noGrp="1"/>
          </p:cNvSpPr>
          <p:nvPr>
            <p:ph idx="1"/>
          </p:nvPr>
        </p:nvSpPr>
        <p:spPr>
          <a:xfrm>
            <a:off x="1435608" y="1295400"/>
            <a:ext cx="7498080" cy="4953000"/>
          </a:xfrm>
        </p:spPr>
        <p:txBody>
          <a:bodyPr>
            <a:noAutofit/>
          </a:bodyPr>
          <a:lstStyle/>
          <a:p>
            <a:pPr marL="596646" indent="-514350">
              <a:buFont typeface="+mj-lt"/>
              <a:buAutoNum type="arabicPeriod"/>
            </a:pPr>
            <a:endParaRPr lang="en-US" sz="2400" dirty="0"/>
          </a:p>
          <a:p>
            <a:pPr marL="82296" indent="0" algn="ctr">
              <a:buNone/>
            </a:pPr>
            <a:r>
              <a:rPr lang="en-US" sz="2400" b="1" u="sng" dirty="0">
                <a:solidFill>
                  <a:schemeClr val="tx2"/>
                </a:solidFill>
              </a:rPr>
              <a:t>Compliance 101 (4</a:t>
            </a:r>
            <a:r>
              <a:rPr lang="en-US" sz="2400" b="1" u="sng" baseline="30000" dirty="0">
                <a:solidFill>
                  <a:schemeClr val="tx2"/>
                </a:solidFill>
              </a:rPr>
              <a:t>th</a:t>
            </a:r>
            <a:r>
              <a:rPr lang="en-US" sz="2400" b="1" u="sng" dirty="0">
                <a:solidFill>
                  <a:schemeClr val="tx2"/>
                </a:solidFill>
              </a:rPr>
              <a:t> Ed)</a:t>
            </a:r>
          </a:p>
          <a:p>
            <a:pPr>
              <a:buFont typeface="Courier New" panose="02070309020205020404" pitchFamily="49" charset="0"/>
              <a:buChar char="o"/>
            </a:pPr>
            <a:r>
              <a:rPr lang="en-US" sz="2400" dirty="0">
                <a:solidFill>
                  <a:schemeClr val="tx2"/>
                </a:solidFill>
              </a:rPr>
              <a:t>Audit findings should be periodically explained to senior staff and officers.  Reports should include findings or suspicions or misconduct with a management action plan to address and resolve the potential problems</a:t>
            </a:r>
            <a:endParaRPr lang="en-US" sz="2400" u="sng" dirty="0">
              <a:solidFill>
                <a:schemeClr val="tx2"/>
              </a:solidFill>
            </a:endParaRPr>
          </a:p>
          <a:p>
            <a:pPr>
              <a:buFont typeface="Courier New" panose="02070309020205020404" pitchFamily="49" charset="0"/>
              <a:buChar char="o"/>
            </a:pPr>
            <a:r>
              <a:rPr lang="en-US" sz="2400" dirty="0">
                <a:solidFill>
                  <a:schemeClr val="tx2"/>
                </a:solidFill>
              </a:rPr>
              <a:t>Depending on the alleged seriousness of the misconduct, discuss with counsel</a:t>
            </a:r>
          </a:p>
          <a:p>
            <a:pPr algn="ctr">
              <a:buFont typeface="Courier New" panose="02070309020205020404" pitchFamily="49" charset="0"/>
              <a:buChar char="o"/>
            </a:pPr>
            <a:r>
              <a:rPr lang="en-US" sz="2400" b="1" u="sng" dirty="0">
                <a:solidFill>
                  <a:schemeClr val="tx2"/>
                </a:solidFill>
              </a:rPr>
              <a:t>HEAT (DOJ)</a:t>
            </a:r>
            <a:endParaRPr lang="en-US" b="1" u="sng" dirty="0">
              <a:solidFill>
                <a:schemeClr val="tx2"/>
              </a:solidFill>
            </a:endParaRPr>
          </a:p>
          <a:p>
            <a:pPr>
              <a:buFont typeface="Courier New" panose="02070309020205020404" pitchFamily="49" charset="0"/>
              <a:buChar char="o"/>
            </a:pPr>
            <a:r>
              <a:rPr lang="en-US" sz="2400" dirty="0">
                <a:solidFill>
                  <a:schemeClr val="tx2"/>
                </a:solidFill>
              </a:rPr>
              <a:t>Create corrective action plans to fix the problem. </a:t>
            </a:r>
          </a:p>
          <a:p>
            <a:endParaRPr lang="en-US" sz="2400"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40</a:t>
            </a:fld>
            <a:endParaRPr lang="en-US" dirty="0"/>
          </a:p>
        </p:txBody>
      </p:sp>
    </p:spTree>
    <p:extLst>
      <p:ext uri="{BB962C8B-B14F-4D97-AF65-F5344CB8AC3E}">
        <p14:creationId xmlns:p14="http://schemas.microsoft.com/office/powerpoint/2010/main" val="246345009"/>
      </p:ext>
    </p:extLst>
  </p:cSld>
  <p:clrMapOvr>
    <a:masterClrMapping/>
  </p:clrMapOvr>
  <p:transition spd="med">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435608" y="274320"/>
            <a:ext cx="7498080" cy="3611880"/>
          </a:xfrm>
        </p:spPr>
        <p:txBody>
          <a:bodyPr>
            <a:normAutofit fontScale="90000"/>
          </a:bodyPr>
          <a:lstStyle/>
          <a:p>
            <a:pPr marL="82296" algn="ctr"/>
            <a:r>
              <a:rPr lang="en-US" sz="3600" dirty="0"/>
              <a:t>The Self-Audit Process </a:t>
            </a:r>
            <a:br>
              <a:rPr lang="en-US" sz="3600" dirty="0"/>
            </a:br>
            <a:r>
              <a:rPr lang="en-US" sz="3600" dirty="0"/>
              <a:t>Step 4 – Review and Act on Results</a:t>
            </a:r>
            <a:br>
              <a:rPr lang="en-US" sz="3600" dirty="0"/>
            </a:br>
            <a:r>
              <a:rPr lang="en-US" sz="3600" i="1" dirty="0"/>
              <a:t>Monitoring and Measurement</a:t>
            </a:r>
            <a:br>
              <a:rPr lang="en-US" sz="3600" i="1" dirty="0"/>
            </a:br>
            <a:r>
              <a:rPr lang="en-US" sz="800" i="1" dirty="0"/>
              <a:t> </a:t>
            </a:r>
            <a:br>
              <a:rPr lang="en-US" sz="3600" i="1" dirty="0"/>
            </a:br>
            <a:r>
              <a:rPr lang="en-US" sz="2700" b="1" u="sng" dirty="0">
                <a:solidFill>
                  <a:schemeClr val="tx2"/>
                </a:solidFill>
                <a:effectLst/>
              </a:rPr>
              <a:t>Compliance 101 (4</a:t>
            </a:r>
            <a:r>
              <a:rPr lang="en-US" sz="2700" b="1" u="sng" baseline="30000" dirty="0">
                <a:solidFill>
                  <a:schemeClr val="tx2"/>
                </a:solidFill>
                <a:effectLst/>
              </a:rPr>
              <a:t>th</a:t>
            </a:r>
            <a:r>
              <a:rPr lang="en-US" sz="2700" b="1" u="sng" dirty="0">
                <a:solidFill>
                  <a:schemeClr val="tx2"/>
                </a:solidFill>
                <a:effectLst/>
              </a:rPr>
              <a:t> Ed)</a:t>
            </a:r>
            <a:br>
              <a:rPr lang="en-US" sz="2700" b="1" u="sng" dirty="0">
                <a:solidFill>
                  <a:schemeClr val="tx2"/>
                </a:solidFill>
                <a:effectLst/>
              </a:rPr>
            </a:br>
            <a:r>
              <a:rPr lang="en-US" sz="2700" b="1" dirty="0">
                <a:solidFill>
                  <a:schemeClr val="tx2"/>
                </a:solidFill>
                <a:effectLst/>
              </a:rPr>
              <a:t> Monitoring </a:t>
            </a:r>
            <a:r>
              <a:rPr lang="en-US" sz="2700" dirty="0">
                <a:solidFill>
                  <a:schemeClr val="tx2"/>
                </a:solidFill>
                <a:effectLst/>
              </a:rPr>
              <a:t>– or regular review of risks, can be completed by management or Compliance. </a:t>
            </a:r>
            <a:br>
              <a:rPr lang="en-US" sz="2000" dirty="0"/>
            </a:br>
            <a:r>
              <a:rPr lang="en-US" sz="3600" i="1" dirty="0"/>
              <a:t> </a:t>
            </a:r>
            <a:br>
              <a:rPr lang="en-US" sz="3600" dirty="0"/>
            </a:br>
            <a:endParaRPr lang="en-US" sz="3600" dirty="0"/>
          </a:p>
        </p:txBody>
      </p:sp>
      <p:sp>
        <p:nvSpPr>
          <p:cNvPr id="5" name="Content Placeholder 4">
            <a:extLst>
              <a:ext uri="{FF2B5EF4-FFF2-40B4-BE49-F238E27FC236}">
                <a16:creationId xmlns:a16="http://schemas.microsoft.com/office/drawing/2014/main" id="{69D3EC28-D40F-40B7-AE91-DC0495F75A48}"/>
              </a:ext>
            </a:extLst>
          </p:cNvPr>
          <p:cNvSpPr>
            <a:spLocks noGrp="1"/>
          </p:cNvSpPr>
          <p:nvPr>
            <p:ph sz="half" idx="1"/>
          </p:nvPr>
        </p:nvSpPr>
        <p:spPr>
          <a:xfrm>
            <a:off x="1435608" y="2971800"/>
            <a:ext cx="3657600" cy="3810000"/>
          </a:xfrm>
        </p:spPr>
        <p:txBody>
          <a:bodyPr>
            <a:noAutofit/>
          </a:bodyPr>
          <a:lstStyle/>
          <a:p>
            <a:r>
              <a:rPr lang="en-US" sz="2400" dirty="0">
                <a:solidFill>
                  <a:schemeClr val="tx2"/>
                </a:solidFill>
              </a:rPr>
              <a:t>Interviewing employees about risk, daily activities, the following of process and procedures</a:t>
            </a:r>
          </a:p>
          <a:p>
            <a:r>
              <a:rPr lang="en-US" sz="2400" dirty="0">
                <a:solidFill>
                  <a:schemeClr val="tx2"/>
                </a:solidFill>
              </a:rPr>
              <a:t>Interviews with management, operations, coding, claim development and submission, patient care, other activities</a:t>
            </a:r>
          </a:p>
          <a:p>
            <a:pPr marL="82296" indent="0">
              <a:buNone/>
            </a:pPr>
            <a:endParaRPr lang="en-US" sz="2400" dirty="0"/>
          </a:p>
        </p:txBody>
      </p:sp>
      <p:sp>
        <p:nvSpPr>
          <p:cNvPr id="3" name="Content Placeholder 2">
            <a:extLst>
              <a:ext uri="{FF2B5EF4-FFF2-40B4-BE49-F238E27FC236}">
                <a16:creationId xmlns:a16="http://schemas.microsoft.com/office/drawing/2014/main" id="{55D760F8-A083-4939-806A-0F21229C2BC6}"/>
              </a:ext>
            </a:extLst>
          </p:cNvPr>
          <p:cNvSpPr>
            <a:spLocks noGrp="1"/>
          </p:cNvSpPr>
          <p:nvPr>
            <p:ph sz="half" idx="2"/>
          </p:nvPr>
        </p:nvSpPr>
        <p:spPr>
          <a:xfrm>
            <a:off x="5276088" y="2971800"/>
            <a:ext cx="3657600" cy="3810000"/>
          </a:xfrm>
        </p:spPr>
        <p:txBody>
          <a:bodyPr>
            <a:normAutofit/>
          </a:bodyPr>
          <a:lstStyle/>
          <a:p>
            <a:r>
              <a:rPr lang="en-US" sz="2200" dirty="0">
                <a:solidFill>
                  <a:schemeClr val="tx2"/>
                </a:solidFill>
              </a:rPr>
              <a:t>Hotline Issues and Trends</a:t>
            </a:r>
          </a:p>
          <a:p>
            <a:r>
              <a:rPr lang="en-US" sz="2200" dirty="0">
                <a:solidFill>
                  <a:schemeClr val="tx2"/>
                </a:solidFill>
              </a:rPr>
              <a:t>Questionnaires for staff feedback</a:t>
            </a:r>
          </a:p>
          <a:p>
            <a:r>
              <a:rPr lang="en-US" sz="2200" dirty="0">
                <a:solidFill>
                  <a:schemeClr val="tx2"/>
                </a:solidFill>
              </a:rPr>
              <a:t>Focus Groups</a:t>
            </a:r>
          </a:p>
          <a:p>
            <a:r>
              <a:rPr lang="en-US" sz="2200" dirty="0">
                <a:solidFill>
                  <a:schemeClr val="tx2"/>
                </a:solidFill>
              </a:rPr>
              <a:t>Peer Reviews</a:t>
            </a:r>
          </a:p>
          <a:p>
            <a:r>
              <a:rPr lang="en-US" sz="2200" dirty="0">
                <a:solidFill>
                  <a:schemeClr val="tx2"/>
                </a:solidFill>
              </a:rPr>
              <a:t>Documentation Reviews</a:t>
            </a:r>
          </a:p>
          <a:p>
            <a:r>
              <a:rPr lang="en-US" sz="2200" dirty="0">
                <a:solidFill>
                  <a:schemeClr val="tx2"/>
                </a:solidFill>
              </a:rPr>
              <a:t>Trend analyses over a given period</a:t>
            </a:r>
          </a:p>
          <a:p>
            <a:r>
              <a:rPr lang="en-US" sz="2200" dirty="0">
                <a:solidFill>
                  <a:schemeClr val="tx2"/>
                </a:solidFill>
              </a:rPr>
              <a:t>Exit Interviews</a:t>
            </a:r>
          </a:p>
          <a:p>
            <a:endParaRPr lang="en-US" dirty="0"/>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41</a:t>
            </a:fld>
            <a:endParaRPr lang="en-US" dirty="0"/>
          </a:p>
        </p:txBody>
      </p:sp>
    </p:spTree>
    <p:extLst>
      <p:ext uri="{BB962C8B-B14F-4D97-AF65-F5344CB8AC3E}">
        <p14:creationId xmlns:p14="http://schemas.microsoft.com/office/powerpoint/2010/main" val="1674371719"/>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435608" y="274638"/>
            <a:ext cx="7498080" cy="2468562"/>
          </a:xfrm>
        </p:spPr>
        <p:txBody>
          <a:bodyPr>
            <a:normAutofit fontScale="90000"/>
          </a:bodyPr>
          <a:lstStyle/>
          <a:p>
            <a:pPr marL="82296" algn="ctr"/>
            <a:r>
              <a:rPr lang="en-US" sz="3600" dirty="0"/>
              <a:t>The Self-Audit Process </a:t>
            </a:r>
            <a:br>
              <a:rPr lang="en-US" sz="3600" dirty="0"/>
            </a:br>
            <a:r>
              <a:rPr lang="en-US" sz="3600" dirty="0"/>
              <a:t>Step 4 – Review and Act on Results</a:t>
            </a:r>
            <a:br>
              <a:rPr lang="en-US" sz="3600" dirty="0"/>
            </a:br>
            <a:r>
              <a:rPr lang="en-US" sz="3600" i="1" dirty="0"/>
              <a:t>Monitoring and Measurement</a:t>
            </a:r>
            <a:br>
              <a:rPr lang="en-US" sz="3600" i="1" dirty="0"/>
            </a:br>
            <a:br>
              <a:rPr lang="en-US" sz="2000" dirty="0"/>
            </a:br>
            <a:r>
              <a:rPr lang="en-US" sz="3600" i="1" dirty="0"/>
              <a:t> </a:t>
            </a:r>
            <a:br>
              <a:rPr lang="en-US" sz="3600" dirty="0"/>
            </a:br>
            <a:endParaRPr lang="en-US" sz="3600" dirty="0"/>
          </a:p>
        </p:txBody>
      </p:sp>
      <p:sp>
        <p:nvSpPr>
          <p:cNvPr id="6" name="Content Placeholder 5">
            <a:extLst>
              <a:ext uri="{FF2B5EF4-FFF2-40B4-BE49-F238E27FC236}">
                <a16:creationId xmlns:a16="http://schemas.microsoft.com/office/drawing/2014/main" id="{49E0288D-4378-4133-8387-DC51809A1FED}"/>
              </a:ext>
            </a:extLst>
          </p:cNvPr>
          <p:cNvSpPr>
            <a:spLocks noGrp="1"/>
          </p:cNvSpPr>
          <p:nvPr>
            <p:ph idx="1"/>
          </p:nvPr>
        </p:nvSpPr>
        <p:spPr>
          <a:xfrm>
            <a:off x="1435608" y="1905000"/>
            <a:ext cx="7498080" cy="4572000"/>
          </a:xfrm>
        </p:spPr>
        <p:txBody>
          <a:bodyPr>
            <a:normAutofit fontScale="85000" lnSpcReduction="20000"/>
          </a:bodyPr>
          <a:lstStyle/>
          <a:p>
            <a:pPr marL="82296" indent="0" algn="ctr">
              <a:buNone/>
            </a:pPr>
            <a:r>
              <a:rPr lang="en-US" sz="2800" b="1" u="sng" dirty="0">
                <a:solidFill>
                  <a:schemeClr val="tx2"/>
                </a:solidFill>
              </a:rPr>
              <a:t>Question Answered by the Audience</a:t>
            </a:r>
          </a:p>
          <a:p>
            <a:pPr marL="82296" indent="0">
              <a:buNone/>
            </a:pPr>
            <a:r>
              <a:rPr lang="en-US" sz="2800" dirty="0">
                <a:solidFill>
                  <a:schemeClr val="tx2"/>
                </a:solidFill>
              </a:rPr>
              <a:t>How would you monitor risks? </a:t>
            </a:r>
          </a:p>
          <a:p>
            <a:r>
              <a:rPr lang="en-US" sz="2800" dirty="0">
                <a:solidFill>
                  <a:schemeClr val="tx2"/>
                </a:solidFill>
              </a:rPr>
              <a:t>Identify risk indicators</a:t>
            </a:r>
          </a:p>
          <a:p>
            <a:r>
              <a:rPr lang="en-US" sz="2800" dirty="0">
                <a:solidFill>
                  <a:schemeClr val="tx2"/>
                </a:solidFill>
              </a:rPr>
              <a:t>Supervisory staff to conduct service verification and quality calls to consumers</a:t>
            </a:r>
          </a:p>
          <a:p>
            <a:pPr marL="82296" indent="0">
              <a:buNone/>
            </a:pPr>
            <a:endParaRPr lang="en-US" sz="2800" dirty="0">
              <a:solidFill>
                <a:schemeClr val="tx2"/>
              </a:solidFill>
            </a:endParaRPr>
          </a:p>
          <a:p>
            <a:pPr marL="82296" indent="0">
              <a:buNone/>
            </a:pPr>
            <a:r>
              <a:rPr lang="en-US" sz="2800" dirty="0">
                <a:solidFill>
                  <a:schemeClr val="tx2"/>
                </a:solidFill>
              </a:rPr>
              <a:t>How often?</a:t>
            </a:r>
          </a:p>
          <a:p>
            <a:r>
              <a:rPr lang="en-US" sz="2800" dirty="0">
                <a:solidFill>
                  <a:schemeClr val="tx2"/>
                </a:solidFill>
              </a:rPr>
              <a:t>Quarterly</a:t>
            </a:r>
          </a:p>
          <a:p>
            <a:r>
              <a:rPr lang="en-US" sz="2800" dirty="0">
                <a:solidFill>
                  <a:schemeClr val="tx2"/>
                </a:solidFill>
              </a:rPr>
              <a:t>Monthly</a:t>
            </a:r>
          </a:p>
          <a:p>
            <a:r>
              <a:rPr lang="en-US" sz="2800" dirty="0">
                <a:solidFill>
                  <a:schemeClr val="tx2"/>
                </a:solidFill>
              </a:rPr>
              <a:t>Yearly</a:t>
            </a:r>
          </a:p>
          <a:p>
            <a:r>
              <a:rPr lang="en-US" sz="2800" dirty="0">
                <a:solidFill>
                  <a:schemeClr val="tx2"/>
                </a:solidFill>
              </a:rPr>
              <a:t>Based on the risks ranking, frequency, and potential impact</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42</a:t>
            </a:fld>
            <a:endParaRPr lang="en-US" dirty="0"/>
          </a:p>
        </p:txBody>
      </p:sp>
    </p:spTree>
    <p:extLst>
      <p:ext uri="{BB962C8B-B14F-4D97-AF65-F5344CB8AC3E}">
        <p14:creationId xmlns:p14="http://schemas.microsoft.com/office/powerpoint/2010/main" val="21498356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435608" y="274638"/>
            <a:ext cx="7498080" cy="1401762"/>
          </a:xfrm>
        </p:spPr>
        <p:txBody>
          <a:bodyPr>
            <a:normAutofit fontScale="90000"/>
          </a:bodyPr>
          <a:lstStyle/>
          <a:p>
            <a:pPr algn="ctr"/>
            <a:r>
              <a:rPr lang="en-US" sz="3600" dirty="0"/>
              <a:t>The Self-Audit Process </a:t>
            </a:r>
            <a:br>
              <a:rPr lang="en-US" sz="3600" dirty="0"/>
            </a:br>
            <a:r>
              <a:rPr lang="en-US" sz="3600" dirty="0"/>
              <a:t>Step 4 – Review and Act on Results</a:t>
            </a:r>
            <a:br>
              <a:rPr lang="en-US" sz="3600" dirty="0"/>
            </a:br>
            <a:r>
              <a:rPr lang="en-US" sz="3600" i="1" dirty="0"/>
              <a:t>Monitoring and Measurement </a:t>
            </a:r>
            <a:br>
              <a:rPr lang="en-US" sz="3600" dirty="0"/>
            </a:br>
            <a:endParaRPr lang="en-US" sz="3600" dirty="0"/>
          </a:p>
        </p:txBody>
      </p:sp>
      <p:sp>
        <p:nvSpPr>
          <p:cNvPr id="5" name="Content Placeholder 4">
            <a:extLst>
              <a:ext uri="{FF2B5EF4-FFF2-40B4-BE49-F238E27FC236}">
                <a16:creationId xmlns:a16="http://schemas.microsoft.com/office/drawing/2014/main" id="{69D3EC28-D40F-40B7-AE91-DC0495F75A48}"/>
              </a:ext>
            </a:extLst>
          </p:cNvPr>
          <p:cNvSpPr>
            <a:spLocks noGrp="1"/>
          </p:cNvSpPr>
          <p:nvPr>
            <p:ph idx="1"/>
          </p:nvPr>
        </p:nvSpPr>
        <p:spPr>
          <a:xfrm>
            <a:off x="1435608" y="1905000"/>
            <a:ext cx="7498080" cy="4953000"/>
          </a:xfrm>
        </p:spPr>
        <p:txBody>
          <a:bodyPr>
            <a:noAutofit/>
          </a:bodyPr>
          <a:lstStyle/>
          <a:p>
            <a:pPr marL="82296" indent="0">
              <a:buNone/>
            </a:pPr>
            <a:r>
              <a:rPr lang="en-US" sz="2200" dirty="0">
                <a:solidFill>
                  <a:schemeClr val="tx2"/>
                </a:solidFill>
              </a:rPr>
              <a:t>Use a </a:t>
            </a:r>
            <a:r>
              <a:rPr lang="en-US" sz="2200" b="1" dirty="0">
                <a:solidFill>
                  <a:schemeClr val="tx2"/>
                </a:solidFill>
              </a:rPr>
              <a:t>Tracking Matrix </a:t>
            </a:r>
            <a:r>
              <a:rPr lang="en-US" sz="2200" dirty="0">
                <a:solidFill>
                  <a:schemeClr val="tx2"/>
                </a:solidFill>
              </a:rPr>
              <a:t>to track the following data items in order to determine if post-audit changes have the desired effect:</a:t>
            </a:r>
          </a:p>
          <a:p>
            <a:pPr marL="1156716" lvl="3" indent="-342900"/>
            <a:r>
              <a:rPr lang="en-US" dirty="0">
                <a:solidFill>
                  <a:schemeClr val="tx2"/>
                </a:solidFill>
              </a:rPr>
              <a:t>Number sampled</a:t>
            </a:r>
          </a:p>
          <a:p>
            <a:pPr marL="1156716" lvl="3" indent="-342900"/>
            <a:r>
              <a:rPr lang="en-US" dirty="0">
                <a:solidFill>
                  <a:schemeClr val="tx2"/>
                </a:solidFill>
              </a:rPr>
              <a:t>Error counts </a:t>
            </a:r>
          </a:p>
          <a:p>
            <a:pPr marL="1156716" lvl="3" indent="-342900"/>
            <a:r>
              <a:rPr lang="en-US" dirty="0">
                <a:solidFill>
                  <a:schemeClr val="tx2"/>
                </a:solidFill>
              </a:rPr>
              <a:t>Error rates </a:t>
            </a:r>
          </a:p>
          <a:p>
            <a:pPr marL="1156716" lvl="3" indent="-342900"/>
            <a:r>
              <a:rPr lang="en-US" dirty="0">
                <a:solidFill>
                  <a:schemeClr val="tx2"/>
                </a:solidFill>
              </a:rPr>
              <a:t>Dollars paid in error </a:t>
            </a:r>
          </a:p>
          <a:p>
            <a:pPr marL="82296" indent="0">
              <a:buNone/>
            </a:pPr>
            <a:endParaRPr lang="en-US" sz="2200" dirty="0">
              <a:solidFill>
                <a:schemeClr val="tx2"/>
              </a:solidFill>
            </a:endParaRPr>
          </a:p>
          <a:p>
            <a:pPr marL="82296" indent="0">
              <a:buNone/>
            </a:pPr>
            <a:r>
              <a:rPr lang="en-US" sz="2200" dirty="0">
                <a:solidFill>
                  <a:schemeClr val="tx2"/>
                </a:solidFill>
              </a:rPr>
              <a:t>Consider both significance and materiality in the risk assessment and related audits (</a:t>
            </a:r>
            <a:r>
              <a:rPr lang="en-US" sz="2200" dirty="0" err="1">
                <a:solidFill>
                  <a:schemeClr val="tx2"/>
                </a:solidFill>
              </a:rPr>
              <a:t>eg</a:t>
            </a:r>
            <a:r>
              <a:rPr lang="en-US" sz="2200" dirty="0">
                <a:solidFill>
                  <a:schemeClr val="tx2"/>
                </a:solidFill>
              </a:rPr>
              <a:t> error count may be insignificant from a control perspective but material in dollars paid).   </a:t>
            </a:r>
          </a:p>
          <a:p>
            <a:pPr marL="82296" indent="0">
              <a:buNone/>
            </a:pPr>
            <a:endParaRPr lang="en-US" sz="2400" dirty="0"/>
          </a:p>
          <a:p>
            <a:pPr marL="82296" indent="0">
              <a:buNone/>
            </a:pPr>
            <a:r>
              <a:rPr lang="en-US" sz="2400" dirty="0"/>
              <a:t> </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43</a:t>
            </a:fld>
            <a:endParaRPr lang="en-US" dirty="0"/>
          </a:p>
        </p:txBody>
      </p:sp>
    </p:spTree>
    <p:extLst>
      <p:ext uri="{BB962C8B-B14F-4D97-AF65-F5344CB8AC3E}">
        <p14:creationId xmlns:p14="http://schemas.microsoft.com/office/powerpoint/2010/main" val="1636936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9CEE-84BF-45C5-B807-4B4716CE4967}"/>
              </a:ext>
            </a:extLst>
          </p:cNvPr>
          <p:cNvSpPr>
            <a:spLocks noGrp="1"/>
          </p:cNvSpPr>
          <p:nvPr>
            <p:ph type="title"/>
          </p:nvPr>
        </p:nvSpPr>
        <p:spPr>
          <a:xfrm>
            <a:off x="1435608" y="274638"/>
            <a:ext cx="7498080" cy="1401762"/>
          </a:xfrm>
        </p:spPr>
        <p:txBody>
          <a:bodyPr>
            <a:normAutofit fontScale="90000"/>
          </a:bodyPr>
          <a:lstStyle/>
          <a:p>
            <a:pPr algn="ctr"/>
            <a:r>
              <a:rPr lang="en-US" sz="3600" dirty="0"/>
              <a:t>The Self-Audit Process </a:t>
            </a:r>
            <a:br>
              <a:rPr lang="en-US" sz="3600" dirty="0"/>
            </a:br>
            <a:r>
              <a:rPr lang="en-US" sz="3600" dirty="0"/>
              <a:t>Step 4 – Review and Act on Results</a:t>
            </a:r>
            <a:br>
              <a:rPr lang="en-US" sz="3600" dirty="0"/>
            </a:br>
            <a:r>
              <a:rPr lang="en-US" sz="3600" i="1" dirty="0"/>
              <a:t>Monitoring and Measurement </a:t>
            </a:r>
            <a:br>
              <a:rPr lang="en-US" sz="3600" dirty="0"/>
            </a:br>
            <a:endParaRPr lang="en-US" sz="3600" dirty="0"/>
          </a:p>
        </p:txBody>
      </p:sp>
      <p:sp>
        <p:nvSpPr>
          <p:cNvPr id="5" name="Content Placeholder 4">
            <a:extLst>
              <a:ext uri="{FF2B5EF4-FFF2-40B4-BE49-F238E27FC236}">
                <a16:creationId xmlns:a16="http://schemas.microsoft.com/office/drawing/2014/main" id="{69D3EC28-D40F-40B7-AE91-DC0495F75A48}"/>
              </a:ext>
            </a:extLst>
          </p:cNvPr>
          <p:cNvSpPr>
            <a:spLocks noGrp="1"/>
          </p:cNvSpPr>
          <p:nvPr>
            <p:ph idx="1"/>
          </p:nvPr>
        </p:nvSpPr>
        <p:spPr>
          <a:xfrm>
            <a:off x="1435608" y="1676400"/>
            <a:ext cx="7498080" cy="5105400"/>
          </a:xfrm>
        </p:spPr>
        <p:txBody>
          <a:bodyPr>
            <a:noAutofit/>
          </a:bodyPr>
          <a:lstStyle/>
          <a:p>
            <a:pPr marL="82296" indent="0">
              <a:buNone/>
            </a:pPr>
            <a:r>
              <a:rPr lang="en-US" sz="2400" i="1" dirty="0">
                <a:solidFill>
                  <a:schemeClr val="tx2"/>
                </a:solidFill>
              </a:rPr>
              <a:t>Analyze results in terms of:</a:t>
            </a:r>
          </a:p>
          <a:p>
            <a:pPr marL="539496" indent="-457200">
              <a:buAutoNum type="arabicPeriod"/>
            </a:pPr>
            <a:r>
              <a:rPr lang="en-US" sz="2400" dirty="0">
                <a:solidFill>
                  <a:schemeClr val="tx2"/>
                </a:solidFill>
              </a:rPr>
              <a:t>Error Rates and Error Counts to determine the error rate used to set future sample size</a:t>
            </a:r>
          </a:p>
          <a:p>
            <a:pPr marL="539496" indent="-457200">
              <a:buAutoNum type="arabicPeriod"/>
            </a:pPr>
            <a:r>
              <a:rPr lang="en-US" sz="2400" dirty="0">
                <a:solidFill>
                  <a:schemeClr val="tx2"/>
                </a:solidFill>
              </a:rPr>
              <a:t>Service Types to see which are most error-prone</a:t>
            </a:r>
          </a:p>
          <a:p>
            <a:pPr marL="539496" indent="-457200">
              <a:buAutoNum type="arabicPeriod"/>
            </a:pPr>
            <a:r>
              <a:rPr lang="en-US" sz="2400" dirty="0">
                <a:solidFill>
                  <a:schemeClr val="tx2"/>
                </a:solidFill>
              </a:rPr>
              <a:t>Why services are receiving errors in order to increase testing of those attributes that generate the errors</a:t>
            </a:r>
          </a:p>
          <a:p>
            <a:pPr marL="82296" indent="0">
              <a:buNone/>
            </a:pPr>
            <a:r>
              <a:rPr lang="en-US" sz="2400" i="1" dirty="0">
                <a:solidFill>
                  <a:schemeClr val="tx2"/>
                </a:solidFill>
              </a:rPr>
              <a:t>Doing these things will determine if you are:</a:t>
            </a:r>
          </a:p>
          <a:p>
            <a:pPr marL="539496" indent="-457200">
              <a:buAutoNum type="arabicPeriod"/>
            </a:pPr>
            <a:r>
              <a:rPr lang="en-US" sz="2400" dirty="0">
                <a:solidFill>
                  <a:schemeClr val="tx2"/>
                </a:solidFill>
              </a:rPr>
              <a:t>Testing enough</a:t>
            </a:r>
          </a:p>
          <a:p>
            <a:pPr marL="539496" indent="-457200">
              <a:buAutoNum type="arabicPeriod"/>
            </a:pPr>
            <a:r>
              <a:rPr lang="en-US" sz="2400" dirty="0">
                <a:solidFill>
                  <a:schemeClr val="tx2"/>
                </a:solidFill>
              </a:rPr>
              <a:t>Testing the right claims</a:t>
            </a:r>
          </a:p>
          <a:p>
            <a:pPr marL="539496" indent="-457200">
              <a:buAutoNum type="arabicPeriod"/>
            </a:pPr>
            <a:r>
              <a:rPr lang="en-US" sz="2400" dirty="0">
                <a:solidFill>
                  <a:schemeClr val="tx2"/>
                </a:solidFill>
              </a:rPr>
              <a:t>Testing the right attributes</a:t>
            </a:r>
          </a:p>
          <a:p>
            <a:pPr marL="82296" indent="0" algn="ctr">
              <a:buNone/>
            </a:pPr>
            <a:r>
              <a:rPr lang="en-US" sz="2400" i="1" dirty="0">
                <a:solidFill>
                  <a:schemeClr val="tx2"/>
                </a:solidFill>
              </a:rPr>
              <a:t>If you stop finding errors, you may have addressed the issue and may be able to shift resources</a:t>
            </a:r>
          </a:p>
          <a:p>
            <a:pPr marL="82296" indent="0">
              <a:buNone/>
            </a:pPr>
            <a:r>
              <a:rPr lang="en-US" sz="2400" dirty="0"/>
              <a:t> </a:t>
            </a:r>
          </a:p>
        </p:txBody>
      </p:sp>
      <p:sp>
        <p:nvSpPr>
          <p:cNvPr id="4" name="Slide Number Placeholder 3">
            <a:extLst>
              <a:ext uri="{FF2B5EF4-FFF2-40B4-BE49-F238E27FC236}">
                <a16:creationId xmlns:a16="http://schemas.microsoft.com/office/drawing/2014/main" id="{64626DA9-9EE6-4E44-BF98-1E902C8A557E}"/>
              </a:ext>
            </a:extLst>
          </p:cNvPr>
          <p:cNvSpPr>
            <a:spLocks noGrp="1"/>
          </p:cNvSpPr>
          <p:nvPr>
            <p:ph type="sldNum" sz="quarter" idx="12"/>
          </p:nvPr>
        </p:nvSpPr>
        <p:spPr/>
        <p:txBody>
          <a:bodyPr/>
          <a:lstStyle/>
          <a:p>
            <a:fld id="{58F2C84C-AACB-468B-BFFF-791E2FB4CCE8}" type="slidenum">
              <a:rPr lang="en-US" smtClean="0"/>
              <a:pPr/>
              <a:t>44</a:t>
            </a:fld>
            <a:endParaRPr lang="en-US" dirty="0"/>
          </a:p>
        </p:txBody>
      </p:sp>
    </p:spTree>
    <p:extLst>
      <p:ext uri="{BB962C8B-B14F-4D97-AF65-F5344CB8AC3E}">
        <p14:creationId xmlns:p14="http://schemas.microsoft.com/office/powerpoint/2010/main" val="1435718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143000"/>
          </a:xfrm>
        </p:spPr>
        <p:txBody>
          <a:bodyPr>
            <a:noAutofit/>
          </a:bodyPr>
          <a:lstStyle/>
          <a:p>
            <a:pPr algn="ctr"/>
            <a:r>
              <a:rPr lang="en-US" sz="3600" dirty="0"/>
              <a:t>Identify Improper Payments </a:t>
            </a:r>
          </a:p>
        </p:txBody>
      </p:sp>
      <p:sp>
        <p:nvSpPr>
          <p:cNvPr id="3" name="Content Placeholder 2"/>
          <p:cNvSpPr>
            <a:spLocks noGrp="1"/>
          </p:cNvSpPr>
          <p:nvPr>
            <p:ph idx="1"/>
          </p:nvPr>
        </p:nvSpPr>
        <p:spPr>
          <a:xfrm>
            <a:off x="1066800" y="1447800"/>
            <a:ext cx="7866888" cy="5410200"/>
          </a:xfrm>
        </p:spPr>
        <p:txBody>
          <a:bodyPr>
            <a:normAutofit lnSpcReduction="10000"/>
          </a:bodyPr>
          <a:lstStyle/>
          <a:p>
            <a:pPr algn="ctr">
              <a:buNone/>
            </a:pPr>
            <a:r>
              <a:rPr lang="en-US" b="1" u="sng" dirty="0">
                <a:solidFill>
                  <a:schemeClr val="tx2"/>
                </a:solidFill>
              </a:rPr>
              <a:t>DHS MA Self-Audit Protocol</a:t>
            </a:r>
          </a:p>
          <a:p>
            <a:r>
              <a:rPr lang="en-US" sz="2400" b="1" dirty="0">
                <a:solidFill>
                  <a:schemeClr val="tx2"/>
                </a:solidFill>
              </a:rPr>
              <a:t>Billing for services not rendered</a:t>
            </a:r>
          </a:p>
          <a:p>
            <a:pPr lvl="1"/>
            <a:r>
              <a:rPr lang="en-US" sz="2000" dirty="0">
                <a:solidFill>
                  <a:schemeClr val="tx2"/>
                </a:solidFill>
              </a:rPr>
              <a:t>A psychiatric outpatient clinic (provider type 08, specialty 110) bills for a medication administration visit when medication was not administered </a:t>
            </a:r>
            <a:endParaRPr lang="en-US" sz="2400" dirty="0">
              <a:solidFill>
                <a:schemeClr val="tx2"/>
              </a:solidFill>
            </a:endParaRPr>
          </a:p>
          <a:p>
            <a:r>
              <a:rPr lang="en-US" sz="2400" b="1" dirty="0">
                <a:solidFill>
                  <a:schemeClr val="tx2"/>
                </a:solidFill>
              </a:rPr>
              <a:t>Performing inappropriate or unnecessary services</a:t>
            </a:r>
          </a:p>
          <a:p>
            <a:pPr lvl="1"/>
            <a:r>
              <a:rPr lang="en-US" sz="2000" dirty="0">
                <a:solidFill>
                  <a:schemeClr val="tx2"/>
                </a:solidFill>
              </a:rPr>
              <a:t>A BHRS provider bills for more units of TSS/BSC/MT service than prescribed</a:t>
            </a:r>
          </a:p>
          <a:p>
            <a:r>
              <a:rPr lang="en-US" sz="2400" b="1" dirty="0">
                <a:solidFill>
                  <a:schemeClr val="tx2"/>
                </a:solidFill>
              </a:rPr>
              <a:t>Billing for misrepresented service in which a provider received inappropriate payments</a:t>
            </a:r>
          </a:p>
          <a:p>
            <a:pPr lvl="1"/>
            <a:r>
              <a:rPr lang="en-US" sz="2000" dirty="0">
                <a:solidFill>
                  <a:schemeClr val="tx2"/>
                </a:solidFill>
              </a:rPr>
              <a:t>Unqualified staff person</a:t>
            </a:r>
          </a:p>
          <a:p>
            <a:r>
              <a:rPr lang="en-US" sz="2400" b="1" dirty="0">
                <a:solidFill>
                  <a:schemeClr val="tx2"/>
                </a:solidFill>
              </a:rPr>
              <a:t>Billing for duplicate services</a:t>
            </a:r>
          </a:p>
          <a:p>
            <a:r>
              <a:rPr lang="en-US" sz="2400" b="1" dirty="0">
                <a:solidFill>
                  <a:schemeClr val="tx2"/>
                </a:solidFill>
              </a:rPr>
              <a:t>Serious record-keeping violations</a:t>
            </a:r>
          </a:p>
          <a:p>
            <a:pPr lvl="1"/>
            <a:r>
              <a:rPr lang="en-US" sz="2100" dirty="0">
                <a:solidFill>
                  <a:schemeClr val="tx2"/>
                </a:solidFill>
              </a:rPr>
              <a:t>Falsified records, medical records not available</a:t>
            </a:r>
          </a:p>
        </p:txBody>
      </p:sp>
      <p:sp>
        <p:nvSpPr>
          <p:cNvPr id="6" name="Slide Number Placeholder 5"/>
          <p:cNvSpPr>
            <a:spLocks noGrp="1"/>
          </p:cNvSpPr>
          <p:nvPr>
            <p:ph type="sldNum" sz="quarter" idx="12"/>
          </p:nvPr>
        </p:nvSpPr>
        <p:spPr/>
        <p:txBody>
          <a:bodyPr/>
          <a:lstStyle/>
          <a:p>
            <a:fld id="{58F2C84C-AACB-468B-BFFF-791E2FB4CCE8}" type="slidenum">
              <a:rPr lang="en-US" smtClean="0"/>
              <a:pPr/>
              <a:t>45</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a:bodyPr>
          <a:lstStyle/>
          <a:p>
            <a:pPr lvl="0" algn="ctr"/>
            <a:r>
              <a:rPr lang="en-US" sz="3200" dirty="0"/>
              <a:t>Follow DHS MA Provider Self-Audit Protocol</a:t>
            </a:r>
          </a:p>
        </p:txBody>
      </p:sp>
      <p:sp>
        <p:nvSpPr>
          <p:cNvPr id="3" name="Content Placeholder 2"/>
          <p:cNvSpPr>
            <a:spLocks noGrp="1"/>
          </p:cNvSpPr>
          <p:nvPr>
            <p:ph idx="1"/>
          </p:nvPr>
        </p:nvSpPr>
        <p:spPr>
          <a:xfrm>
            <a:off x="838200" y="1219200"/>
            <a:ext cx="8305800" cy="5638800"/>
          </a:xfrm>
        </p:spPr>
        <p:txBody>
          <a:bodyPr>
            <a:normAutofit fontScale="85000" lnSpcReduction="10000"/>
          </a:bodyPr>
          <a:lstStyle/>
          <a:p>
            <a:pPr algn="ctr">
              <a:buNone/>
            </a:pPr>
            <a:r>
              <a:rPr lang="en-US" sz="3100" b="1" u="sng" dirty="0">
                <a:solidFill>
                  <a:schemeClr val="tx2"/>
                </a:solidFill>
              </a:rPr>
              <a:t>Three Provider Options for Completing Self-Audits</a:t>
            </a:r>
          </a:p>
          <a:p>
            <a:pPr>
              <a:buNone/>
            </a:pPr>
            <a:r>
              <a:rPr lang="en-US" b="1" dirty="0">
                <a:solidFill>
                  <a:schemeClr val="tx2"/>
                </a:solidFill>
              </a:rPr>
              <a:t> </a:t>
            </a:r>
            <a:r>
              <a:rPr lang="en-US" sz="2800" b="1" dirty="0">
                <a:solidFill>
                  <a:schemeClr val="tx2"/>
                </a:solidFill>
              </a:rPr>
              <a:t>Option 1:  100 Percent Claim Review </a:t>
            </a:r>
          </a:p>
          <a:p>
            <a:pPr>
              <a:buNone/>
            </a:pPr>
            <a:r>
              <a:rPr lang="en-US" sz="2600" dirty="0">
                <a:solidFill>
                  <a:schemeClr val="tx2"/>
                </a:solidFill>
              </a:rPr>
              <a:t>	A case-by-case review of claims when administratively feasible and cost-effective.</a:t>
            </a:r>
          </a:p>
          <a:p>
            <a:pPr>
              <a:buNone/>
            </a:pPr>
            <a:r>
              <a:rPr lang="en-US" sz="2600" dirty="0">
                <a:solidFill>
                  <a:schemeClr val="tx2"/>
                </a:solidFill>
              </a:rPr>
              <a:t>	Does not require CBH pre-approval.</a:t>
            </a:r>
          </a:p>
          <a:p>
            <a:pPr>
              <a:buNone/>
            </a:pPr>
            <a:r>
              <a:rPr lang="en-US" b="1" dirty="0">
                <a:solidFill>
                  <a:schemeClr val="tx2"/>
                </a:solidFill>
              </a:rPr>
              <a:t> </a:t>
            </a:r>
            <a:r>
              <a:rPr lang="en-US" sz="2800" b="1" dirty="0">
                <a:solidFill>
                  <a:schemeClr val="tx2"/>
                </a:solidFill>
              </a:rPr>
              <a:t>Option 2:  Provider-Developed Audit Work Plan </a:t>
            </a:r>
          </a:p>
          <a:p>
            <a:pPr>
              <a:buNone/>
            </a:pPr>
            <a:r>
              <a:rPr lang="en-US" sz="2600" dirty="0">
                <a:solidFill>
                  <a:schemeClr val="tx2"/>
                </a:solidFill>
              </a:rPr>
              <a:t>	When 100 percent claim review is not feasible or cost effective, a detailed work plan may be completed.  </a:t>
            </a:r>
          </a:p>
          <a:p>
            <a:pPr>
              <a:buNone/>
            </a:pPr>
            <a:r>
              <a:rPr lang="en-US" sz="2600" dirty="0">
                <a:solidFill>
                  <a:schemeClr val="tx2"/>
                </a:solidFill>
              </a:rPr>
              <a:t>	</a:t>
            </a:r>
            <a:r>
              <a:rPr lang="en-US" sz="2600" u="sng" dirty="0">
                <a:solidFill>
                  <a:schemeClr val="tx2"/>
                </a:solidFill>
              </a:rPr>
              <a:t>Requires CBH pre-approval. </a:t>
            </a:r>
          </a:p>
          <a:p>
            <a:pPr>
              <a:buNone/>
            </a:pPr>
            <a:r>
              <a:rPr lang="en-US" b="1" dirty="0">
                <a:solidFill>
                  <a:schemeClr val="tx2"/>
                </a:solidFill>
              </a:rPr>
              <a:t> </a:t>
            </a:r>
            <a:r>
              <a:rPr lang="en-US" sz="2800" b="1" dirty="0">
                <a:solidFill>
                  <a:schemeClr val="tx2"/>
                </a:solidFill>
              </a:rPr>
              <a:t>Option 3:  Statistically Valid Random Sample (SVRS)  </a:t>
            </a:r>
          </a:p>
          <a:p>
            <a:pPr>
              <a:buNone/>
            </a:pPr>
            <a:r>
              <a:rPr lang="en-US" sz="2600" dirty="0">
                <a:solidFill>
                  <a:schemeClr val="tx2"/>
                </a:solidFill>
              </a:rPr>
              <a:t>	A SVRS is a subset of claims that is statistically representative of a larger population of claims.  It can be inferred through extrapolation that the results from auditing a SVRS are applicable to the larger population.  </a:t>
            </a:r>
          </a:p>
          <a:p>
            <a:pPr>
              <a:buNone/>
            </a:pPr>
            <a:r>
              <a:rPr lang="en-US" sz="2600" dirty="0">
                <a:solidFill>
                  <a:schemeClr val="tx2"/>
                </a:solidFill>
              </a:rPr>
              <a:t>	</a:t>
            </a:r>
            <a:r>
              <a:rPr lang="en-US" sz="2600" u="sng" dirty="0">
                <a:solidFill>
                  <a:schemeClr val="tx2"/>
                </a:solidFill>
              </a:rPr>
              <a:t>Requires CBH pre-approval. </a:t>
            </a:r>
          </a:p>
          <a:p>
            <a:pPr>
              <a:buNone/>
            </a:pPr>
            <a:endParaRPr lang="en-US" sz="2600"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46</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a:bodyPr>
          <a:lstStyle/>
          <a:p>
            <a:pPr lvl="0" algn="ctr"/>
            <a:r>
              <a:rPr lang="en-US" sz="3200" dirty="0"/>
              <a:t>Follow DHS MA Provider Self-Audit Protocol</a:t>
            </a:r>
          </a:p>
        </p:txBody>
      </p:sp>
      <p:sp>
        <p:nvSpPr>
          <p:cNvPr id="3" name="Content Placeholder 2"/>
          <p:cNvSpPr>
            <a:spLocks noGrp="1"/>
          </p:cNvSpPr>
          <p:nvPr>
            <p:ph idx="1"/>
          </p:nvPr>
        </p:nvSpPr>
        <p:spPr>
          <a:xfrm>
            <a:off x="838200" y="1219200"/>
            <a:ext cx="8305800" cy="5638800"/>
          </a:xfrm>
        </p:spPr>
        <p:txBody>
          <a:bodyPr>
            <a:normAutofit fontScale="92500" lnSpcReduction="10000"/>
          </a:bodyPr>
          <a:lstStyle/>
          <a:p>
            <a:pPr algn="ctr">
              <a:buNone/>
            </a:pPr>
            <a:r>
              <a:rPr lang="en-US" sz="3100" b="1" u="sng" dirty="0">
                <a:solidFill>
                  <a:schemeClr val="tx2"/>
                </a:solidFill>
              </a:rPr>
              <a:t>HIGHLIGHT - EXTRAPOLATION</a:t>
            </a:r>
          </a:p>
          <a:p>
            <a:r>
              <a:rPr lang="en-US" sz="3000" b="1" i="1" dirty="0">
                <a:solidFill>
                  <a:schemeClr val="tx2"/>
                </a:solidFill>
              </a:rPr>
              <a:t>Statistical Sampling - </a:t>
            </a:r>
            <a:r>
              <a:rPr lang="en-US" sz="3000" dirty="0">
                <a:solidFill>
                  <a:schemeClr val="tx2"/>
                </a:solidFill>
              </a:rPr>
              <a:t>Practice of making statements regarding the characteristics of a large population based on a reasonably thorough review of a representative sample.  Government turned to statistical sampling when all claims could not be reviewed in detail.</a:t>
            </a:r>
          </a:p>
          <a:p>
            <a:r>
              <a:rPr lang="en-US" sz="3000" b="1" i="1" dirty="0">
                <a:solidFill>
                  <a:schemeClr val="tx2"/>
                </a:solidFill>
              </a:rPr>
              <a:t>RAT-STATS</a:t>
            </a:r>
            <a:r>
              <a:rPr lang="en-US" sz="3000" dirty="0">
                <a:solidFill>
                  <a:schemeClr val="tx2"/>
                </a:solidFill>
              </a:rPr>
              <a:t> (</a:t>
            </a:r>
            <a:r>
              <a:rPr lang="en-US" dirty="0">
                <a:solidFill>
                  <a:schemeClr val="tx2"/>
                </a:solidFill>
              </a:rPr>
              <a:t>Regional Advanced Techniques Statistics) </a:t>
            </a:r>
            <a:r>
              <a:rPr lang="en-US" sz="3000" dirty="0">
                <a:solidFill>
                  <a:schemeClr val="tx2"/>
                </a:solidFill>
              </a:rPr>
              <a:t>– HHS OIG’s statistical software program.</a:t>
            </a:r>
          </a:p>
          <a:p>
            <a:r>
              <a:rPr lang="en-US" sz="3000" b="1" i="1" dirty="0">
                <a:solidFill>
                  <a:schemeClr val="tx2"/>
                </a:solidFill>
              </a:rPr>
              <a:t>Extrapolation</a:t>
            </a:r>
            <a:r>
              <a:rPr lang="en-US" sz="3000" b="1" dirty="0">
                <a:solidFill>
                  <a:schemeClr val="tx2"/>
                </a:solidFill>
              </a:rPr>
              <a:t> - </a:t>
            </a:r>
            <a:r>
              <a:rPr lang="en-US" sz="3000" dirty="0">
                <a:solidFill>
                  <a:schemeClr val="tx2"/>
                </a:solidFill>
              </a:rPr>
              <a:t>A means of estimating, beyond the observed sample of paid claims, the total overpayment within the specified time period for a given population.  </a:t>
            </a:r>
          </a:p>
          <a:p>
            <a:endParaRPr lang="en-US" sz="3100" dirty="0">
              <a:solidFill>
                <a:schemeClr val="tx2"/>
              </a:solidFill>
            </a:endParaRPr>
          </a:p>
          <a:p>
            <a:pPr>
              <a:buNone/>
            </a:pPr>
            <a:endParaRPr lang="en-US" sz="3100" dirty="0">
              <a:solidFill>
                <a:schemeClr val="tx2"/>
              </a:solidFill>
            </a:endParaRPr>
          </a:p>
          <a:p>
            <a:pPr>
              <a:buNone/>
            </a:pPr>
            <a:endParaRPr lang="en-US" sz="2600" dirty="0">
              <a:solidFill>
                <a:schemeClr val="tx2"/>
              </a:solidFill>
            </a:endParaRPr>
          </a:p>
          <a:p>
            <a:pPr>
              <a:buNone/>
            </a:pPr>
            <a:endParaRPr lang="en-US" sz="2600"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47</a:t>
            </a:fld>
            <a:endParaRPr lang="en-US" dirty="0"/>
          </a:p>
        </p:txBody>
      </p:sp>
    </p:spTree>
    <p:extLst>
      <p:ext uri="{BB962C8B-B14F-4D97-AF65-F5344CB8AC3E}">
        <p14:creationId xmlns:p14="http://schemas.microsoft.com/office/powerpoint/2010/main" val="18185809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382000" cy="1143000"/>
          </a:xfrm>
        </p:spPr>
        <p:txBody>
          <a:bodyPr>
            <a:noAutofit/>
          </a:bodyPr>
          <a:lstStyle/>
          <a:p>
            <a:pPr algn="ctr"/>
            <a:r>
              <a:rPr lang="en-US" sz="3200" dirty="0"/>
              <a:t>The CBH Compliance Department   </a:t>
            </a:r>
            <a:br>
              <a:rPr lang="en-US" sz="3200" dirty="0"/>
            </a:br>
            <a:r>
              <a:rPr lang="en-US" sz="3200" dirty="0"/>
              <a:t> Introduces Documents for Provider Self-Audits</a:t>
            </a:r>
          </a:p>
        </p:txBody>
      </p:sp>
      <p:sp>
        <p:nvSpPr>
          <p:cNvPr id="3" name="Content Placeholder 2"/>
          <p:cNvSpPr>
            <a:spLocks noGrp="1"/>
          </p:cNvSpPr>
          <p:nvPr>
            <p:ph idx="1"/>
          </p:nvPr>
        </p:nvSpPr>
        <p:spPr>
          <a:xfrm>
            <a:off x="1066800" y="762000"/>
            <a:ext cx="8077200" cy="6096000"/>
          </a:xfrm>
        </p:spPr>
        <p:txBody>
          <a:bodyPr>
            <a:normAutofit fontScale="92500" lnSpcReduction="20000"/>
          </a:bodyPr>
          <a:lstStyle/>
          <a:p>
            <a:pPr algn="ctr">
              <a:buNone/>
            </a:pPr>
            <a:endParaRPr lang="en-US" sz="4500" b="1" u="sng" dirty="0"/>
          </a:p>
          <a:p>
            <a:pPr>
              <a:buNone/>
            </a:pPr>
            <a:r>
              <a:rPr lang="en-US" sz="2300" b="1" u="sng" dirty="0">
                <a:solidFill>
                  <a:schemeClr val="tx2"/>
                </a:solidFill>
              </a:rPr>
              <a:t>1.  Provider Self-Auditing Form</a:t>
            </a:r>
          </a:p>
          <a:p>
            <a:r>
              <a:rPr lang="en-US" sz="2400" dirty="0">
                <a:solidFill>
                  <a:schemeClr val="tx2"/>
                </a:solidFill>
              </a:rPr>
              <a:t>Contains details about your self-audit</a:t>
            </a:r>
          </a:p>
          <a:p>
            <a:r>
              <a:rPr lang="en-US" sz="2400" dirty="0">
                <a:solidFill>
                  <a:schemeClr val="tx2"/>
                </a:solidFill>
              </a:rPr>
              <a:t>Review form prior to conducting your self-audit</a:t>
            </a:r>
          </a:p>
          <a:p>
            <a:r>
              <a:rPr lang="en-US" sz="2400" dirty="0">
                <a:solidFill>
                  <a:schemeClr val="tx2"/>
                </a:solidFill>
              </a:rPr>
              <a:t>Required for Options 1, 2, 3 under DHS MA Provider Self-Audit Protocol</a:t>
            </a:r>
          </a:p>
          <a:p>
            <a:pPr lvl="2"/>
            <a:r>
              <a:rPr lang="en-US" dirty="0">
                <a:solidFill>
                  <a:schemeClr val="tx2"/>
                </a:solidFill>
              </a:rPr>
              <a:t>For Option 1 – Submit to CBH after completing your self-audit</a:t>
            </a:r>
          </a:p>
          <a:p>
            <a:pPr lvl="2"/>
            <a:r>
              <a:rPr lang="en-US" sz="2400" dirty="0">
                <a:solidFill>
                  <a:schemeClr val="tx2"/>
                </a:solidFill>
              </a:rPr>
              <a:t>For Options 2, 3 – Use Form for Pre-Approval from CBH.  </a:t>
            </a:r>
            <a:endParaRPr lang="en-US" sz="2300" b="1" u="sng" dirty="0">
              <a:solidFill>
                <a:schemeClr val="tx2"/>
              </a:solidFill>
            </a:endParaRPr>
          </a:p>
          <a:p>
            <a:pPr>
              <a:buNone/>
            </a:pPr>
            <a:r>
              <a:rPr lang="en-US" sz="2300" b="1" u="sng" dirty="0">
                <a:solidFill>
                  <a:schemeClr val="tx2"/>
                </a:solidFill>
              </a:rPr>
              <a:t>2.  Claims Overpayment Spreadsheet</a:t>
            </a:r>
          </a:p>
          <a:p>
            <a:r>
              <a:rPr lang="en-US" sz="2300" dirty="0">
                <a:solidFill>
                  <a:schemeClr val="tx2"/>
                </a:solidFill>
              </a:rPr>
              <a:t>Contains improper payments or overpayments that need to be paid back to CBH</a:t>
            </a:r>
          </a:p>
          <a:p>
            <a:r>
              <a:rPr lang="en-US" sz="2300" dirty="0">
                <a:solidFill>
                  <a:schemeClr val="tx2"/>
                </a:solidFill>
              </a:rPr>
              <a:t>Review spreadsheet prior to conducting your self-audit</a:t>
            </a:r>
          </a:p>
          <a:p>
            <a:r>
              <a:rPr lang="en-US" sz="2300" dirty="0">
                <a:solidFill>
                  <a:schemeClr val="tx2"/>
                </a:solidFill>
              </a:rPr>
              <a:t>Submit to CBH after completing your self-audit</a:t>
            </a:r>
          </a:p>
          <a:p>
            <a:pPr marL="82296" indent="0">
              <a:buNone/>
            </a:pPr>
            <a:endParaRPr lang="en-US" sz="2300" dirty="0">
              <a:solidFill>
                <a:schemeClr val="tx2"/>
              </a:solidFill>
            </a:endParaRPr>
          </a:p>
          <a:p>
            <a:pPr marL="82296" indent="0" algn="ctr">
              <a:buNone/>
            </a:pPr>
            <a:r>
              <a:rPr lang="en-US" sz="2300" dirty="0">
                <a:solidFill>
                  <a:schemeClr val="tx2"/>
                </a:solidFill>
              </a:rPr>
              <a:t>See CBH Provider Bulletin 18-17</a:t>
            </a:r>
          </a:p>
          <a:p>
            <a:pPr marL="82296" indent="0" algn="ctr">
              <a:buNone/>
            </a:pPr>
            <a:r>
              <a:rPr lang="en-US" sz="2300" b="1" i="1" dirty="0">
                <a:solidFill>
                  <a:schemeClr val="tx2"/>
                </a:solidFill>
              </a:rPr>
              <a:t> Self-Auditing Process for CBH Providers</a:t>
            </a:r>
          </a:p>
          <a:p>
            <a:pPr>
              <a:buNone/>
            </a:pPr>
            <a:endParaRPr lang="en-US" sz="2300" b="1" u="sng" dirty="0"/>
          </a:p>
          <a:p>
            <a:pPr>
              <a:buNone/>
            </a:pPr>
            <a:endParaRPr lang="en-US" sz="2300" b="1" u="sng" dirty="0"/>
          </a:p>
          <a:p>
            <a:pPr>
              <a:buNone/>
            </a:pPr>
            <a:endParaRPr lang="en-US" sz="2300" b="1" u="sng" dirty="0"/>
          </a:p>
          <a:p>
            <a:pPr>
              <a:buNone/>
            </a:pPr>
            <a:endParaRPr lang="en-US" sz="4500"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48</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The CBH Compliance Department</a:t>
            </a:r>
            <a:br>
              <a:rPr lang="en-US" sz="3200" dirty="0"/>
            </a:br>
            <a:r>
              <a:rPr lang="en-US" sz="3200" dirty="0"/>
              <a:t>Highlight – Provider Self-Auditing Form</a:t>
            </a:r>
          </a:p>
        </p:txBody>
      </p:sp>
      <p:sp>
        <p:nvSpPr>
          <p:cNvPr id="3" name="Content Placeholder 2"/>
          <p:cNvSpPr>
            <a:spLocks noGrp="1"/>
          </p:cNvSpPr>
          <p:nvPr>
            <p:ph sz="half" idx="1"/>
          </p:nvPr>
        </p:nvSpPr>
        <p:spPr>
          <a:xfrm>
            <a:off x="1066800" y="1524000"/>
            <a:ext cx="3840480" cy="5257800"/>
          </a:xfrm>
        </p:spPr>
        <p:txBody>
          <a:bodyPr>
            <a:normAutofit lnSpcReduction="10000"/>
          </a:bodyPr>
          <a:lstStyle/>
          <a:p>
            <a:pPr lvl="1"/>
            <a:r>
              <a:rPr lang="en-US" sz="2400" dirty="0">
                <a:solidFill>
                  <a:schemeClr val="tx2"/>
                </a:solidFill>
              </a:rPr>
              <a:t>Description of Events Prompting Self-Audit</a:t>
            </a:r>
          </a:p>
          <a:p>
            <a:pPr lvl="1"/>
            <a:r>
              <a:rPr lang="en-US" sz="2400" dirty="0">
                <a:solidFill>
                  <a:schemeClr val="tx2"/>
                </a:solidFill>
              </a:rPr>
              <a:t>Type(s) of Service Information about Specific Staff (or Contractors) </a:t>
            </a:r>
          </a:p>
          <a:p>
            <a:pPr lvl="1"/>
            <a:r>
              <a:rPr lang="en-US" dirty="0">
                <a:solidFill>
                  <a:schemeClr val="tx2"/>
                </a:solidFill>
              </a:rPr>
              <a:t>Request for CBH Assistance If Needed</a:t>
            </a:r>
          </a:p>
          <a:p>
            <a:pPr lvl="2"/>
            <a:r>
              <a:rPr lang="en-US" dirty="0">
                <a:solidFill>
                  <a:schemeClr val="tx2"/>
                </a:solidFill>
              </a:rPr>
              <a:t>SVRS Development</a:t>
            </a:r>
          </a:p>
          <a:p>
            <a:pPr lvl="2"/>
            <a:r>
              <a:rPr lang="en-US" dirty="0">
                <a:solidFill>
                  <a:schemeClr val="tx2"/>
                </a:solidFill>
              </a:rPr>
              <a:t>List of CBH Payments</a:t>
            </a:r>
          </a:p>
          <a:p>
            <a:pPr lvl="1"/>
            <a:r>
              <a:rPr lang="en-US" dirty="0">
                <a:solidFill>
                  <a:schemeClr val="tx2"/>
                </a:solidFill>
              </a:rPr>
              <a:t>Under Inquiry by Government Agency, another BH-MCO, or in litigation</a:t>
            </a:r>
          </a:p>
          <a:p>
            <a:pPr marL="402336" lvl="1" indent="0">
              <a:buNone/>
            </a:pPr>
            <a:endParaRPr lang="en-US" sz="2400" dirty="0"/>
          </a:p>
        </p:txBody>
      </p:sp>
      <p:sp>
        <p:nvSpPr>
          <p:cNvPr id="4" name="Content Placeholder 3">
            <a:extLst>
              <a:ext uri="{FF2B5EF4-FFF2-40B4-BE49-F238E27FC236}">
                <a16:creationId xmlns:a16="http://schemas.microsoft.com/office/drawing/2014/main" id="{184FA37E-8094-4102-82CC-43CEB3284394}"/>
              </a:ext>
            </a:extLst>
          </p:cNvPr>
          <p:cNvSpPr>
            <a:spLocks noGrp="1"/>
          </p:cNvSpPr>
          <p:nvPr>
            <p:ph sz="half" idx="2"/>
          </p:nvPr>
        </p:nvSpPr>
        <p:spPr>
          <a:xfrm>
            <a:off x="4907280" y="1524000"/>
            <a:ext cx="4026408" cy="5257800"/>
          </a:xfrm>
        </p:spPr>
        <p:txBody>
          <a:bodyPr>
            <a:normAutofit lnSpcReduction="10000"/>
          </a:bodyPr>
          <a:lstStyle/>
          <a:p>
            <a:pPr lvl="1"/>
            <a:r>
              <a:rPr lang="en-US" dirty="0">
                <a:solidFill>
                  <a:schemeClr val="tx2"/>
                </a:solidFill>
              </a:rPr>
              <a:t>Method For Conducting Self-Audit: </a:t>
            </a:r>
          </a:p>
          <a:p>
            <a:pPr lvl="2"/>
            <a:r>
              <a:rPr lang="en-US" dirty="0">
                <a:solidFill>
                  <a:schemeClr val="tx2"/>
                </a:solidFill>
              </a:rPr>
              <a:t>Option 1 – 100 Percent</a:t>
            </a:r>
          </a:p>
          <a:p>
            <a:pPr lvl="2"/>
            <a:r>
              <a:rPr lang="en-US" dirty="0">
                <a:solidFill>
                  <a:schemeClr val="tx2"/>
                </a:solidFill>
              </a:rPr>
              <a:t>Option 2 – Work Plan</a:t>
            </a:r>
          </a:p>
          <a:p>
            <a:pPr lvl="2"/>
            <a:r>
              <a:rPr lang="en-US" dirty="0">
                <a:solidFill>
                  <a:schemeClr val="tx2"/>
                </a:solidFill>
              </a:rPr>
              <a:t>Option 3 - SVRS</a:t>
            </a:r>
          </a:p>
          <a:p>
            <a:pPr lvl="1"/>
            <a:r>
              <a:rPr lang="en-US" dirty="0">
                <a:solidFill>
                  <a:schemeClr val="tx2"/>
                </a:solidFill>
              </a:rPr>
              <a:t>Proposed Methodology (Option 2, Option 3)</a:t>
            </a:r>
          </a:p>
          <a:p>
            <a:pPr lvl="1"/>
            <a:r>
              <a:rPr lang="en-US" dirty="0">
                <a:solidFill>
                  <a:schemeClr val="tx2"/>
                </a:solidFill>
              </a:rPr>
              <a:t>Methodology (Option 1)</a:t>
            </a:r>
          </a:p>
          <a:p>
            <a:pPr lvl="1"/>
            <a:r>
              <a:rPr lang="en-US" dirty="0">
                <a:solidFill>
                  <a:schemeClr val="tx2"/>
                </a:solidFill>
              </a:rPr>
              <a:t>Findings</a:t>
            </a:r>
          </a:p>
          <a:p>
            <a:pPr lvl="1"/>
            <a:r>
              <a:rPr lang="en-US" dirty="0">
                <a:solidFill>
                  <a:schemeClr val="tx2"/>
                </a:solidFill>
              </a:rPr>
              <a:t>Service Verification Methods</a:t>
            </a:r>
          </a:p>
          <a:p>
            <a:pPr lvl="1"/>
            <a:r>
              <a:rPr lang="en-US" dirty="0">
                <a:solidFill>
                  <a:schemeClr val="tx2"/>
                </a:solidFill>
              </a:rPr>
              <a:t>Corrective Action</a:t>
            </a:r>
          </a:p>
          <a:p>
            <a:pPr lvl="1"/>
            <a:r>
              <a:rPr lang="en-US" dirty="0">
                <a:solidFill>
                  <a:schemeClr val="tx2"/>
                </a:solidFill>
              </a:rPr>
              <a:t>Attestation</a:t>
            </a:r>
          </a:p>
        </p:txBody>
      </p:sp>
      <p:sp>
        <p:nvSpPr>
          <p:cNvPr id="6" name="Slide Number Placeholder 5"/>
          <p:cNvSpPr>
            <a:spLocks noGrp="1"/>
          </p:cNvSpPr>
          <p:nvPr>
            <p:ph type="sldNum" sz="quarter" idx="12"/>
          </p:nvPr>
        </p:nvSpPr>
        <p:spPr/>
        <p:txBody>
          <a:bodyPr/>
          <a:lstStyle/>
          <a:p>
            <a:fld id="{58F2C84C-AACB-468B-BFFF-791E2FB4CCE8}" type="slidenum">
              <a:rPr lang="en-US" smtClean="0"/>
              <a:pPr/>
              <a:t>49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7F2F3-9A83-4C67-A83F-553C2C24B468}"/>
              </a:ext>
            </a:extLst>
          </p:cNvPr>
          <p:cNvSpPr>
            <a:spLocks noGrp="1"/>
          </p:cNvSpPr>
          <p:nvPr>
            <p:ph type="title"/>
          </p:nvPr>
        </p:nvSpPr>
        <p:spPr/>
        <p:txBody>
          <a:bodyPr>
            <a:normAutofit/>
          </a:bodyPr>
          <a:lstStyle/>
          <a:p>
            <a:pPr algn="ctr"/>
            <a:r>
              <a:rPr lang="en-US" sz="4400" dirty="0"/>
              <a:t>Self-Audit Definition</a:t>
            </a:r>
            <a:endParaRPr lang="en-US" dirty="0"/>
          </a:p>
        </p:txBody>
      </p:sp>
      <p:sp>
        <p:nvSpPr>
          <p:cNvPr id="3" name="Content Placeholder 2">
            <a:extLst>
              <a:ext uri="{FF2B5EF4-FFF2-40B4-BE49-F238E27FC236}">
                <a16:creationId xmlns:a16="http://schemas.microsoft.com/office/drawing/2014/main" id="{847F170C-E7C1-4AE5-BC50-B5B949A94CA0}"/>
              </a:ext>
            </a:extLst>
          </p:cNvPr>
          <p:cNvSpPr>
            <a:spLocks noGrp="1"/>
          </p:cNvSpPr>
          <p:nvPr>
            <p:ph idx="1"/>
          </p:nvPr>
        </p:nvSpPr>
        <p:spPr>
          <a:xfrm>
            <a:off x="914400" y="1447800"/>
            <a:ext cx="8229600" cy="5410200"/>
          </a:xfrm>
        </p:spPr>
        <p:txBody>
          <a:bodyPr>
            <a:normAutofit fontScale="92500"/>
          </a:bodyPr>
          <a:lstStyle/>
          <a:p>
            <a:pPr algn="ctr">
              <a:buNone/>
            </a:pPr>
            <a:r>
              <a:rPr lang="en-US" sz="2800" b="1" u="sng" dirty="0">
                <a:solidFill>
                  <a:schemeClr val="tx2"/>
                </a:solidFill>
              </a:rPr>
              <a:t>Centers for Medicare &amp; Medicaid Services (CMS)  </a:t>
            </a:r>
          </a:p>
          <a:p>
            <a:pPr>
              <a:buNone/>
            </a:pPr>
            <a:r>
              <a:rPr lang="en-US" dirty="0">
                <a:solidFill>
                  <a:schemeClr val="tx2"/>
                </a:solidFill>
              </a:rPr>
              <a:t>	“A</a:t>
            </a:r>
            <a:r>
              <a:rPr lang="en-US" b="1" dirty="0">
                <a:solidFill>
                  <a:schemeClr val="tx2"/>
                </a:solidFill>
              </a:rPr>
              <a:t> self-audit </a:t>
            </a:r>
            <a:r>
              <a:rPr lang="en-US" dirty="0">
                <a:solidFill>
                  <a:schemeClr val="tx2"/>
                </a:solidFill>
              </a:rPr>
              <a:t>is an audit, examination, review,  or other inspection performed by and within a physician’s or other health care professional’s business.  Self-audits generally focus on assessing, correcting, and maintaining controls to promote compliance with applicable laws, rules, and regulations.” </a:t>
            </a:r>
          </a:p>
          <a:p>
            <a:pPr>
              <a:buNone/>
            </a:pPr>
            <a:endParaRPr lang="en-US" dirty="0">
              <a:solidFill>
                <a:schemeClr val="tx2"/>
              </a:solidFill>
            </a:endParaRPr>
          </a:p>
          <a:p>
            <a:pPr>
              <a:buNone/>
            </a:pPr>
            <a:r>
              <a:rPr lang="en-US" dirty="0">
                <a:solidFill>
                  <a:schemeClr val="tx2"/>
                </a:solidFill>
              </a:rPr>
              <a:t>	“…a </a:t>
            </a:r>
            <a:r>
              <a:rPr lang="en-US" b="1" dirty="0">
                <a:solidFill>
                  <a:schemeClr val="tx2"/>
                </a:solidFill>
              </a:rPr>
              <a:t>self-audit</a:t>
            </a:r>
            <a:r>
              <a:rPr lang="en-US" dirty="0">
                <a:solidFill>
                  <a:schemeClr val="tx2"/>
                </a:solidFill>
              </a:rPr>
              <a:t> is audit work that the entity does for itself.”</a:t>
            </a:r>
          </a:p>
          <a:p>
            <a:endParaRPr lang="en-US" dirty="0"/>
          </a:p>
        </p:txBody>
      </p:sp>
      <p:sp>
        <p:nvSpPr>
          <p:cNvPr id="4" name="Slide Number Placeholder 3">
            <a:extLst>
              <a:ext uri="{FF2B5EF4-FFF2-40B4-BE49-F238E27FC236}">
                <a16:creationId xmlns:a16="http://schemas.microsoft.com/office/drawing/2014/main" id="{48EF7F97-46FB-4618-A350-D744B9B7CB7C}"/>
              </a:ext>
            </a:extLst>
          </p:cNvPr>
          <p:cNvSpPr>
            <a:spLocks noGrp="1"/>
          </p:cNvSpPr>
          <p:nvPr>
            <p:ph type="sldNum" sz="quarter" idx="12"/>
          </p:nvPr>
        </p:nvSpPr>
        <p:spPr/>
        <p:txBody>
          <a:bodyPr/>
          <a:lstStyle/>
          <a:p>
            <a:fld id="{58F2C84C-AACB-468B-BFFF-791E2FB4CCE8}" type="slidenum">
              <a:rPr lang="en-US" smtClean="0"/>
              <a:pPr/>
              <a:t>5</a:t>
            </a:fld>
            <a:endParaRPr lang="en-US" dirty="0"/>
          </a:p>
        </p:txBody>
      </p:sp>
    </p:spTree>
    <p:extLst>
      <p:ext uri="{BB962C8B-B14F-4D97-AF65-F5344CB8AC3E}">
        <p14:creationId xmlns:p14="http://schemas.microsoft.com/office/powerpoint/2010/main" val="1904677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a:t>The CBH Compliance Department</a:t>
            </a:r>
            <a:br>
              <a:rPr lang="en-US" sz="3200" dirty="0"/>
            </a:br>
            <a:r>
              <a:rPr lang="en-US" sz="3200" dirty="0"/>
              <a:t>Highlight – Claims Overpayment Spreadsheet</a:t>
            </a:r>
          </a:p>
        </p:txBody>
      </p:sp>
      <p:sp>
        <p:nvSpPr>
          <p:cNvPr id="3" name="Content Placeholder 2"/>
          <p:cNvSpPr>
            <a:spLocks noGrp="1"/>
          </p:cNvSpPr>
          <p:nvPr>
            <p:ph idx="1"/>
          </p:nvPr>
        </p:nvSpPr>
        <p:spPr>
          <a:xfrm>
            <a:off x="1435608" y="1447800"/>
            <a:ext cx="7498080" cy="5410200"/>
          </a:xfrm>
        </p:spPr>
        <p:txBody>
          <a:bodyPr>
            <a:normAutofit fontScale="92500" lnSpcReduction="10000"/>
          </a:bodyPr>
          <a:lstStyle/>
          <a:p>
            <a:r>
              <a:rPr lang="en-US" sz="2600" dirty="0">
                <a:solidFill>
                  <a:schemeClr val="tx2"/>
                </a:solidFill>
              </a:rPr>
              <a:t>Complete for any Identified Overpayments or Improper Payments to be returned to CBH:</a:t>
            </a:r>
          </a:p>
          <a:p>
            <a:pPr lvl="1"/>
            <a:r>
              <a:rPr lang="en-US" sz="2200" dirty="0">
                <a:solidFill>
                  <a:schemeClr val="tx2"/>
                </a:solidFill>
              </a:rPr>
              <a:t>Client Information – Name, CIS (MA) Number,  Birth Date</a:t>
            </a:r>
          </a:p>
          <a:p>
            <a:pPr lvl="1"/>
            <a:r>
              <a:rPr lang="en-US" sz="2200" dirty="0">
                <a:solidFill>
                  <a:schemeClr val="tx2"/>
                </a:solidFill>
              </a:rPr>
              <a:t>National Provider Identifier (NPI) </a:t>
            </a:r>
          </a:p>
          <a:p>
            <a:pPr lvl="1"/>
            <a:r>
              <a:rPr lang="en-US" sz="2200" dirty="0">
                <a:solidFill>
                  <a:schemeClr val="tx2"/>
                </a:solidFill>
              </a:rPr>
              <a:t>Authorization Number (if applicable), Invoice Number and Line</a:t>
            </a:r>
          </a:p>
          <a:p>
            <a:pPr lvl="1"/>
            <a:r>
              <a:rPr lang="en-US" sz="2200" dirty="0">
                <a:solidFill>
                  <a:schemeClr val="tx2"/>
                </a:solidFill>
              </a:rPr>
              <a:t>Service Information – Service Description, Service Group and Code, Service Date, Service Times (if applicable), Staff (if applicable)</a:t>
            </a:r>
          </a:p>
          <a:p>
            <a:pPr lvl="1"/>
            <a:r>
              <a:rPr lang="en-US" sz="2200" dirty="0">
                <a:solidFill>
                  <a:schemeClr val="tx2"/>
                </a:solidFill>
              </a:rPr>
              <a:t>Units and Amount Paid</a:t>
            </a:r>
          </a:p>
          <a:p>
            <a:pPr lvl="1"/>
            <a:r>
              <a:rPr lang="en-US" sz="2200" dirty="0">
                <a:solidFill>
                  <a:schemeClr val="tx2"/>
                </a:solidFill>
              </a:rPr>
              <a:t>Units and Amount to be Recovered by CBH (totals at end)</a:t>
            </a:r>
          </a:p>
          <a:p>
            <a:r>
              <a:rPr lang="en-US" sz="2600" dirty="0">
                <a:solidFill>
                  <a:schemeClr val="tx2"/>
                </a:solidFill>
              </a:rPr>
              <a:t>Add content to “Units Credited” and “Comments” columns	</a:t>
            </a:r>
          </a:p>
          <a:p>
            <a:r>
              <a:rPr lang="en-US" sz="2600" dirty="0">
                <a:solidFill>
                  <a:schemeClr val="tx2"/>
                </a:solidFill>
              </a:rPr>
              <a:t>Do not override formulas in columns that determine how many units / how much money needs to be paid back to CBH</a:t>
            </a:r>
          </a:p>
          <a:p>
            <a:pPr>
              <a:buNone/>
            </a:pPr>
            <a:endParaRPr lang="en-US" sz="2400"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50</a:t>
            </a:fld>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143000"/>
          </a:xfrm>
        </p:spPr>
        <p:txBody>
          <a:bodyPr>
            <a:normAutofit/>
          </a:bodyPr>
          <a:lstStyle/>
          <a:p>
            <a:pPr algn="ctr"/>
            <a:r>
              <a:rPr lang="en-US" sz="3200" dirty="0"/>
              <a:t>The CBH Compliance Department  </a:t>
            </a:r>
            <a:br>
              <a:rPr lang="en-US" sz="3200" dirty="0"/>
            </a:br>
            <a:r>
              <a:rPr lang="en-US" sz="3200" dirty="0"/>
              <a:t>Guidelines for Providers Completing Self-Audits</a:t>
            </a:r>
          </a:p>
        </p:txBody>
      </p:sp>
      <p:sp>
        <p:nvSpPr>
          <p:cNvPr id="3" name="Content Placeholder 2"/>
          <p:cNvSpPr>
            <a:spLocks noGrp="1"/>
          </p:cNvSpPr>
          <p:nvPr>
            <p:ph idx="1"/>
          </p:nvPr>
        </p:nvSpPr>
        <p:spPr>
          <a:xfrm>
            <a:off x="990600" y="1447800"/>
            <a:ext cx="7943088" cy="5410200"/>
          </a:xfrm>
        </p:spPr>
        <p:txBody>
          <a:bodyPr>
            <a:normAutofit fontScale="25000" lnSpcReduction="20000"/>
          </a:bodyPr>
          <a:lstStyle/>
          <a:p>
            <a:pPr>
              <a:buNone/>
            </a:pPr>
            <a:r>
              <a:rPr lang="en-US" sz="8800" dirty="0"/>
              <a:t>	</a:t>
            </a:r>
            <a:r>
              <a:rPr lang="en-US" sz="8800" dirty="0">
                <a:solidFill>
                  <a:schemeClr val="tx2"/>
                </a:solidFill>
              </a:rPr>
              <a:t>If inappropriate payments have been identified by a provider through self-auditing or another mechanism (e. g. employee tip, parental complaint, hotline call):</a:t>
            </a:r>
            <a:endParaRPr lang="en-US" sz="4400" dirty="0">
              <a:solidFill>
                <a:schemeClr val="tx2"/>
              </a:solidFill>
            </a:endParaRPr>
          </a:p>
          <a:p>
            <a:pPr marL="0" indent="0">
              <a:buNone/>
            </a:pPr>
            <a:r>
              <a:rPr lang="en-US" sz="8800" dirty="0">
                <a:solidFill>
                  <a:schemeClr val="tx2"/>
                </a:solidFill>
              </a:rPr>
              <a:t>-Utilize  The DHS MA Provider Self-Audit Protocol:</a:t>
            </a:r>
          </a:p>
          <a:p>
            <a:pPr marL="0" indent="0">
              <a:buNone/>
            </a:pPr>
            <a:r>
              <a:rPr lang="en-US" sz="7200" dirty="0">
                <a:solidFill>
                  <a:schemeClr val="tx2"/>
                </a:solidFill>
              </a:rPr>
              <a:t>http://www.dhs.pa.gov/learnaboutDHS/fraudandabuse/medicalassistanceproviderselfauditprotocol/ </a:t>
            </a:r>
          </a:p>
          <a:p>
            <a:pPr marL="0" indent="0">
              <a:buNone/>
            </a:pPr>
            <a:endParaRPr lang="en-US" dirty="0">
              <a:solidFill>
                <a:schemeClr val="tx2"/>
              </a:solidFill>
            </a:endParaRPr>
          </a:p>
          <a:p>
            <a:pPr marL="0" indent="0">
              <a:buNone/>
            </a:pPr>
            <a:r>
              <a:rPr lang="en-US" sz="8800" dirty="0">
                <a:solidFill>
                  <a:schemeClr val="tx2"/>
                </a:solidFill>
              </a:rPr>
              <a:t>-Promptly contact CBH Compliance as soon as concerns are identified:</a:t>
            </a:r>
          </a:p>
          <a:p>
            <a:pPr marL="0" indent="0">
              <a:buNone/>
            </a:pPr>
            <a:r>
              <a:rPr lang="en-US" sz="7200" dirty="0">
                <a:solidFill>
                  <a:schemeClr val="tx2"/>
                </a:solidFill>
              </a:rPr>
              <a:t>Email CBH.ComplianceContact@phila.gov or Call Lauren Green at 267-602-2208</a:t>
            </a:r>
          </a:p>
          <a:p>
            <a:pPr marL="788670" lvl="1" indent="-514350">
              <a:buFont typeface="Arial" pitchFamily="34" charset="0"/>
              <a:buChar char="•"/>
            </a:pPr>
            <a:r>
              <a:rPr lang="en-US" sz="7200" dirty="0">
                <a:solidFill>
                  <a:schemeClr val="tx2"/>
                </a:solidFill>
              </a:rPr>
              <a:t>CBH will Discuss if your Self-Audit needs </a:t>
            </a:r>
            <a:r>
              <a:rPr lang="en-US" sz="7200" b="1" dirty="0">
                <a:solidFill>
                  <a:schemeClr val="tx2"/>
                </a:solidFill>
              </a:rPr>
              <a:t>Preapproval</a:t>
            </a:r>
            <a:r>
              <a:rPr lang="en-US" sz="7200" dirty="0">
                <a:solidFill>
                  <a:schemeClr val="tx2"/>
                </a:solidFill>
              </a:rPr>
              <a:t> from CBH</a:t>
            </a:r>
          </a:p>
          <a:p>
            <a:pPr marL="788670" lvl="1" indent="-514350">
              <a:buFont typeface="Arial" pitchFamily="34" charset="0"/>
              <a:buChar char="•"/>
            </a:pPr>
            <a:r>
              <a:rPr lang="en-US" sz="7200" dirty="0">
                <a:solidFill>
                  <a:schemeClr val="tx2"/>
                </a:solidFill>
              </a:rPr>
              <a:t>Request for CBH Assistance (as needed)</a:t>
            </a:r>
          </a:p>
          <a:p>
            <a:pPr marL="788670" lvl="1" indent="-514350">
              <a:buFont typeface="Arial" pitchFamily="34" charset="0"/>
              <a:buChar char="•"/>
            </a:pPr>
            <a:r>
              <a:rPr lang="en-US" sz="7200" dirty="0">
                <a:solidFill>
                  <a:schemeClr val="tx2"/>
                </a:solidFill>
              </a:rPr>
              <a:t>Receive Provider Self-Auditing Form, Claims Overpayment Spreadsheet, and Attestation for Claims Overpayment Spreadsheet</a:t>
            </a:r>
          </a:p>
          <a:p>
            <a:pPr marL="788670" lvl="1" indent="-514350">
              <a:buFont typeface="Arial" pitchFamily="34" charset="0"/>
              <a:buChar char="•"/>
            </a:pPr>
            <a:endParaRPr lang="en-US" sz="3200" dirty="0">
              <a:solidFill>
                <a:schemeClr val="tx2"/>
              </a:solidFill>
            </a:endParaRPr>
          </a:p>
          <a:p>
            <a:pPr marL="0" indent="0">
              <a:buNone/>
            </a:pPr>
            <a:r>
              <a:rPr lang="en-US" sz="8800" dirty="0">
                <a:solidFill>
                  <a:schemeClr val="tx2"/>
                </a:solidFill>
              </a:rPr>
              <a:t>-Following the completion of your self-audit, submit information about your self-audit to CBH.ComplianceContact@phila.gov with subject line “Self-Audit” via secure email, or mail to the address listed on the forms </a:t>
            </a:r>
          </a:p>
          <a:p>
            <a:pPr marL="914400" lvl="1" indent="-514350"/>
            <a:endParaRPr lang="en-US" sz="8000" dirty="0"/>
          </a:p>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51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49F3-6A80-4CC9-99A8-9F8DC3318E5E}"/>
              </a:ext>
            </a:extLst>
          </p:cNvPr>
          <p:cNvSpPr>
            <a:spLocks noGrp="1"/>
          </p:cNvSpPr>
          <p:nvPr>
            <p:ph type="title"/>
          </p:nvPr>
        </p:nvSpPr>
        <p:spPr/>
        <p:txBody>
          <a:bodyPr>
            <a:normAutofit fontScale="90000"/>
          </a:bodyPr>
          <a:lstStyle/>
          <a:p>
            <a:r>
              <a:rPr lang="en-US" sz="4400" dirty="0"/>
              <a:t>The CBH Compliance Department</a:t>
            </a:r>
            <a:endParaRPr lang="en-US" dirty="0"/>
          </a:p>
        </p:txBody>
      </p:sp>
      <p:sp>
        <p:nvSpPr>
          <p:cNvPr id="3" name="Content Placeholder 2">
            <a:extLst>
              <a:ext uri="{FF2B5EF4-FFF2-40B4-BE49-F238E27FC236}">
                <a16:creationId xmlns:a16="http://schemas.microsoft.com/office/drawing/2014/main" id="{B1084A73-5E23-4DA7-8929-EAC09091B80E}"/>
              </a:ext>
            </a:extLst>
          </p:cNvPr>
          <p:cNvSpPr>
            <a:spLocks noGrp="1"/>
          </p:cNvSpPr>
          <p:nvPr>
            <p:ph idx="1"/>
          </p:nvPr>
        </p:nvSpPr>
        <p:spPr>
          <a:xfrm>
            <a:off x="1435608" y="1447800"/>
            <a:ext cx="7498080" cy="5410200"/>
          </a:xfrm>
        </p:spPr>
        <p:txBody>
          <a:bodyPr>
            <a:normAutofit fontScale="70000" lnSpcReduction="20000"/>
          </a:bodyPr>
          <a:lstStyle/>
          <a:p>
            <a:pPr marL="82296" indent="0" algn="ctr">
              <a:buNone/>
            </a:pPr>
            <a:r>
              <a:rPr lang="en-US" b="1" u="sng" dirty="0">
                <a:solidFill>
                  <a:schemeClr val="tx2"/>
                </a:solidFill>
              </a:rPr>
              <a:t>Question Answered by the Audience</a:t>
            </a:r>
          </a:p>
          <a:p>
            <a:pPr marL="82296" indent="0">
              <a:buNone/>
            </a:pPr>
            <a:r>
              <a:rPr lang="en-US" dirty="0">
                <a:solidFill>
                  <a:schemeClr val="tx2"/>
                </a:solidFill>
              </a:rPr>
              <a:t>What are some ways CBH can incentivize providers to complete self-audits?</a:t>
            </a:r>
          </a:p>
          <a:p>
            <a:r>
              <a:rPr lang="en-US" dirty="0">
                <a:solidFill>
                  <a:schemeClr val="tx2"/>
                </a:solidFill>
              </a:rPr>
              <a:t>No audits for a set time</a:t>
            </a:r>
          </a:p>
          <a:p>
            <a:r>
              <a:rPr lang="en-US" dirty="0">
                <a:solidFill>
                  <a:schemeClr val="tx2"/>
                </a:solidFill>
              </a:rPr>
              <a:t>Allow for self-auditing option instead on-site audit conducted by CBH</a:t>
            </a:r>
          </a:p>
          <a:p>
            <a:r>
              <a:rPr lang="en-US" dirty="0">
                <a:solidFill>
                  <a:schemeClr val="tx2"/>
                </a:solidFill>
              </a:rPr>
              <a:t>Recognition in Compliance Matters</a:t>
            </a:r>
          </a:p>
          <a:p>
            <a:r>
              <a:rPr lang="en-US" dirty="0">
                <a:solidFill>
                  <a:schemeClr val="tx2"/>
                </a:solidFill>
              </a:rPr>
              <a:t>Recognition by CBH </a:t>
            </a:r>
          </a:p>
          <a:p>
            <a:r>
              <a:rPr lang="en-US" dirty="0">
                <a:solidFill>
                  <a:schemeClr val="tx2"/>
                </a:solidFill>
              </a:rPr>
              <a:t>Consider awarding procurements to providers practicing self-auditing </a:t>
            </a:r>
          </a:p>
          <a:p>
            <a:pPr marL="82296" indent="0" algn="ctr">
              <a:buNone/>
            </a:pPr>
            <a:endParaRPr lang="en-US" i="1" dirty="0">
              <a:solidFill>
                <a:schemeClr val="tx2"/>
              </a:solidFill>
            </a:endParaRPr>
          </a:p>
          <a:p>
            <a:pPr marL="82296" indent="0" algn="ctr">
              <a:buNone/>
            </a:pPr>
            <a:r>
              <a:rPr lang="en-US" i="1" dirty="0">
                <a:solidFill>
                  <a:schemeClr val="tx2"/>
                </a:solidFill>
              </a:rPr>
              <a:t>These ideas will be reviewed internally by the </a:t>
            </a:r>
          </a:p>
          <a:p>
            <a:pPr marL="82296" indent="0" algn="ctr">
              <a:buNone/>
            </a:pPr>
            <a:r>
              <a:rPr lang="en-US" i="1" dirty="0">
                <a:solidFill>
                  <a:schemeClr val="tx2"/>
                </a:solidFill>
              </a:rPr>
              <a:t>CBH Compliance Department.   </a:t>
            </a:r>
          </a:p>
          <a:p>
            <a:pPr marL="82296" indent="0" algn="ctr">
              <a:buNone/>
            </a:pPr>
            <a:r>
              <a:rPr lang="en-US" i="1" dirty="0">
                <a:solidFill>
                  <a:schemeClr val="tx2"/>
                </a:solidFill>
              </a:rPr>
              <a:t>The CBH Compliance Department cannot guarantee that on-site audits will not occur due to self-auditing practices.  </a:t>
            </a:r>
          </a:p>
          <a:p>
            <a:pPr marL="82296" indent="0" algn="ctr">
              <a:buNone/>
            </a:pPr>
            <a:r>
              <a:rPr lang="en-US" i="1" dirty="0">
                <a:solidFill>
                  <a:schemeClr val="tx2"/>
                </a:solidFill>
              </a:rPr>
              <a:t>Thanks to the audience members who participated! </a:t>
            </a:r>
          </a:p>
        </p:txBody>
      </p:sp>
      <p:sp>
        <p:nvSpPr>
          <p:cNvPr id="4" name="Slide Number Placeholder 3">
            <a:extLst>
              <a:ext uri="{FF2B5EF4-FFF2-40B4-BE49-F238E27FC236}">
                <a16:creationId xmlns:a16="http://schemas.microsoft.com/office/drawing/2014/main" id="{50D5DB65-6FC0-47FB-963D-88BBAA02B097}"/>
              </a:ext>
            </a:extLst>
          </p:cNvPr>
          <p:cNvSpPr>
            <a:spLocks noGrp="1"/>
          </p:cNvSpPr>
          <p:nvPr>
            <p:ph type="sldNum" sz="quarter" idx="12"/>
          </p:nvPr>
        </p:nvSpPr>
        <p:spPr/>
        <p:txBody>
          <a:bodyPr/>
          <a:lstStyle/>
          <a:p>
            <a:fld id="{58F2C84C-AACB-468B-BFFF-791E2FB4CCE8}" type="slidenum">
              <a:rPr lang="en-US" smtClean="0"/>
              <a:pPr/>
              <a:t>52</a:t>
            </a:fld>
            <a:endParaRPr lang="en-US" dirty="0"/>
          </a:p>
        </p:txBody>
      </p:sp>
    </p:spTree>
    <p:extLst>
      <p:ext uri="{BB962C8B-B14F-4D97-AF65-F5344CB8AC3E}">
        <p14:creationId xmlns:p14="http://schemas.microsoft.com/office/powerpoint/2010/main" val="26544055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pPr algn="ctr"/>
            <a:r>
              <a:rPr lang="en-US" dirty="0"/>
              <a:t>References</a:t>
            </a:r>
          </a:p>
        </p:txBody>
      </p:sp>
      <p:sp>
        <p:nvSpPr>
          <p:cNvPr id="3" name="Content Placeholder 2"/>
          <p:cNvSpPr>
            <a:spLocks noGrp="1"/>
          </p:cNvSpPr>
          <p:nvPr>
            <p:ph idx="1"/>
          </p:nvPr>
        </p:nvSpPr>
        <p:spPr>
          <a:xfrm>
            <a:off x="1066800" y="533400"/>
            <a:ext cx="7866888" cy="6324600"/>
          </a:xfrm>
        </p:spPr>
        <p:txBody>
          <a:bodyPr>
            <a:normAutofit fontScale="70000" lnSpcReduction="20000"/>
          </a:bodyPr>
          <a:lstStyle/>
          <a:p>
            <a:endParaRPr lang="en-US" dirty="0"/>
          </a:p>
          <a:p>
            <a:endParaRPr lang="en-US" sz="2000" dirty="0"/>
          </a:p>
          <a:p>
            <a:r>
              <a:rPr lang="en-US" sz="2000" dirty="0">
                <a:solidFill>
                  <a:schemeClr val="tx2"/>
                </a:solidFill>
              </a:rPr>
              <a:t>Commonwealth of Pennsylvania Department of Public Welfare. (2002, December). MA Bulletin #99-02-13.  </a:t>
            </a:r>
            <a:r>
              <a:rPr lang="en-US" sz="2000" i="1" dirty="0">
                <a:solidFill>
                  <a:schemeClr val="tx2"/>
                </a:solidFill>
              </a:rPr>
              <a:t>The Bureau of Program Integrity and the Medical Assistance Provider Self-Audit Protocol.  </a:t>
            </a:r>
            <a:r>
              <a:rPr lang="en-US" sz="2000" dirty="0">
                <a:solidFill>
                  <a:schemeClr val="tx2"/>
                </a:solidFill>
              </a:rPr>
              <a:t>Retrieved October 9, 2017 from https://www.njhcqi.org/wp-content/uploads/2017/02/CMS_Medicaid-IntegrityProgram_2014summary.pdf</a:t>
            </a:r>
          </a:p>
          <a:p>
            <a:r>
              <a:rPr lang="en-US" sz="2000" dirty="0">
                <a:solidFill>
                  <a:schemeClr val="tx2"/>
                </a:solidFill>
              </a:rPr>
              <a:t>Federal Register Vol. 65, No. 194. (2000, October 5).  Office of Inspector General.  </a:t>
            </a:r>
            <a:r>
              <a:rPr lang="en-US" sz="2000" i="1" dirty="0">
                <a:solidFill>
                  <a:schemeClr val="tx2"/>
                </a:solidFill>
              </a:rPr>
              <a:t>OIG Compliance Program for Individual and Small Group Physician Practices.  </a:t>
            </a:r>
            <a:r>
              <a:rPr lang="en-US" sz="2000" dirty="0">
                <a:solidFill>
                  <a:schemeClr val="tx2"/>
                </a:solidFill>
              </a:rPr>
              <a:t>Retrieved October 9, 2017 from https://oig.hhs.gov/authorities/docs/physician.pdf </a:t>
            </a:r>
          </a:p>
          <a:p>
            <a:r>
              <a:rPr lang="en-US" sz="2000" dirty="0">
                <a:solidFill>
                  <a:schemeClr val="tx2"/>
                </a:solidFill>
              </a:rPr>
              <a:t>Pennsylvania Department of Human Services.  (2001).  </a:t>
            </a:r>
            <a:r>
              <a:rPr lang="en-US" sz="2000" i="1" dirty="0">
                <a:solidFill>
                  <a:schemeClr val="tx2"/>
                </a:solidFill>
              </a:rPr>
              <a:t>Department of Human Service’s Pennsylvania Medical Assistance (MA) Provider Self-Audit Protocol.  </a:t>
            </a:r>
            <a:r>
              <a:rPr lang="en-US" sz="2000" dirty="0">
                <a:solidFill>
                  <a:schemeClr val="tx2"/>
                </a:solidFill>
              </a:rPr>
              <a:t>Retrieved October 9, 2017 from http://dhs.pa.gov/learnaboutdhs/fraudandabuse/medicalassistanceproviderselfauditprotocol/index.htm</a:t>
            </a:r>
          </a:p>
          <a:p>
            <a:r>
              <a:rPr lang="en-US" sz="2000" dirty="0" err="1">
                <a:solidFill>
                  <a:schemeClr val="tx2"/>
                </a:solidFill>
              </a:rPr>
              <a:t>Troklus</a:t>
            </a:r>
            <a:r>
              <a:rPr lang="en-US" sz="2000" dirty="0">
                <a:solidFill>
                  <a:schemeClr val="tx2"/>
                </a:solidFill>
              </a:rPr>
              <a:t>, D. &amp; Vacca, S. (2016).  </a:t>
            </a:r>
            <a:r>
              <a:rPr lang="en-US" sz="2000" i="1" dirty="0">
                <a:solidFill>
                  <a:schemeClr val="tx2"/>
                </a:solidFill>
              </a:rPr>
              <a:t>Compliance 101 (4</a:t>
            </a:r>
            <a:r>
              <a:rPr lang="en-US" sz="2000" i="1" baseline="30000" dirty="0">
                <a:solidFill>
                  <a:schemeClr val="tx2"/>
                </a:solidFill>
              </a:rPr>
              <a:t>th</a:t>
            </a:r>
            <a:r>
              <a:rPr lang="en-US" sz="2000" i="1" dirty="0">
                <a:solidFill>
                  <a:schemeClr val="tx2"/>
                </a:solidFill>
              </a:rPr>
              <a:t> ed.).  </a:t>
            </a:r>
            <a:r>
              <a:rPr lang="en-US" sz="2000" dirty="0">
                <a:solidFill>
                  <a:schemeClr val="tx2"/>
                </a:solidFill>
              </a:rPr>
              <a:t>Minneapolis, MN:  Health Care Compliance Association.   </a:t>
            </a:r>
          </a:p>
          <a:p>
            <a:r>
              <a:rPr lang="en-US" sz="2000" dirty="0">
                <a:solidFill>
                  <a:schemeClr val="tx2"/>
                </a:solidFill>
              </a:rPr>
              <a:t>Steiner, J. E. (2008).  Monitoring &amp; Auditing Practices.  (2</a:t>
            </a:r>
            <a:r>
              <a:rPr lang="en-US" sz="2000" baseline="30000" dirty="0">
                <a:solidFill>
                  <a:schemeClr val="tx2"/>
                </a:solidFill>
              </a:rPr>
              <a:t>nd</a:t>
            </a:r>
            <a:r>
              <a:rPr lang="en-US" sz="2000" dirty="0">
                <a:solidFill>
                  <a:schemeClr val="tx2"/>
                </a:solidFill>
              </a:rPr>
              <a:t> ed.). Minneapolis, MN:  Health Care Compliance Association. </a:t>
            </a:r>
          </a:p>
          <a:p>
            <a:r>
              <a:rPr lang="en-US" sz="2000" dirty="0">
                <a:solidFill>
                  <a:schemeClr val="tx2"/>
                </a:solidFill>
              </a:rPr>
              <a:t>U.S. Department of Health &amp; Human Services / Department of Justice. (2011). </a:t>
            </a:r>
            <a:r>
              <a:rPr lang="en-US" sz="2000" i="1" dirty="0">
                <a:solidFill>
                  <a:schemeClr val="tx2"/>
                </a:solidFill>
              </a:rPr>
              <a:t>Health Care Fraud Prevention and Enforcement Action Team Provider Compliance Training. </a:t>
            </a:r>
            <a:r>
              <a:rPr lang="en-US" sz="2000" dirty="0">
                <a:solidFill>
                  <a:schemeClr val="tx2"/>
                </a:solidFill>
              </a:rPr>
              <a:t> Retrieved September 2, 2018 from https://www.oig.hhs.gov/compliance/provider-compliance-training/index.asp</a:t>
            </a:r>
          </a:p>
          <a:p>
            <a:r>
              <a:rPr lang="en-US" sz="2000" dirty="0">
                <a:solidFill>
                  <a:schemeClr val="tx2"/>
                </a:solidFill>
              </a:rPr>
              <a:t>U.S. Department of Health and Human Services Centers for Medicare &amp; Medicaid Services.  </a:t>
            </a:r>
            <a:r>
              <a:rPr lang="en-US" sz="2000" i="1" dirty="0">
                <a:solidFill>
                  <a:schemeClr val="tx2"/>
                </a:solidFill>
              </a:rPr>
              <a:t>CMS Snapshot E-Bulletin</a:t>
            </a:r>
            <a:r>
              <a:rPr lang="en-US" sz="2000" dirty="0">
                <a:solidFill>
                  <a:schemeClr val="tx2"/>
                </a:solidFill>
              </a:rPr>
              <a:t>.  Retrieved October 9, 2017 from https://www.cms.gov/Medicare-Medicaid-Coordination/Fraud-Prevention/Medicaid-Integrity-Education/Downloads/ebulletins-self-audit.pdf</a:t>
            </a:r>
          </a:p>
          <a:p>
            <a:r>
              <a:rPr lang="en-US" sz="2000" dirty="0">
                <a:solidFill>
                  <a:schemeClr val="tx2"/>
                </a:solidFill>
              </a:rPr>
              <a:t>U.S. Department of Health and Human Services Centers for Medicare &amp; Medicaid Services. (2012, May). </a:t>
            </a:r>
            <a:r>
              <a:rPr lang="en-US" sz="2000" i="1" dirty="0">
                <a:solidFill>
                  <a:schemeClr val="tx2"/>
                </a:solidFill>
              </a:rPr>
              <a:t>Medicaid Integrity Program Pennsylvania Comprehensive Program Integrity Review Final Report.  </a:t>
            </a:r>
            <a:r>
              <a:rPr lang="en-US" sz="2000" dirty="0">
                <a:solidFill>
                  <a:schemeClr val="tx2"/>
                </a:solidFill>
              </a:rPr>
              <a:t>Retrieved October 9, 2017 from https://www.supercoder.com/webroot/upload/general_pages_docs/document/Pennsylvania_Comprehensive_Program_Integrity_Review_2012.pdf</a:t>
            </a:r>
          </a:p>
          <a:p>
            <a:endParaRPr lang="en-US" sz="2000"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53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04048" cy="476250"/>
          </a:xfrm>
        </p:spPr>
        <p:txBody>
          <a:bodyPr>
            <a:normAutofit fontScale="90000"/>
          </a:bodyPr>
          <a:lstStyle/>
          <a:p>
            <a:pPr algn="ctr"/>
            <a:r>
              <a:rPr lang="en-US" dirty="0"/>
              <a:t>References</a:t>
            </a:r>
          </a:p>
        </p:txBody>
      </p:sp>
      <p:sp>
        <p:nvSpPr>
          <p:cNvPr id="3" name="Content Placeholder 2"/>
          <p:cNvSpPr>
            <a:spLocks noGrp="1"/>
          </p:cNvSpPr>
          <p:nvPr>
            <p:ph idx="1"/>
          </p:nvPr>
        </p:nvSpPr>
        <p:spPr>
          <a:xfrm>
            <a:off x="1066800" y="609600"/>
            <a:ext cx="7866888" cy="6248400"/>
          </a:xfrm>
        </p:spPr>
        <p:txBody>
          <a:bodyPr>
            <a:normAutofit/>
          </a:bodyPr>
          <a:lstStyle/>
          <a:p>
            <a:pPr marL="82296" indent="0">
              <a:buNone/>
            </a:pPr>
            <a:endParaRPr lang="en-US" sz="2000" dirty="0"/>
          </a:p>
          <a:p>
            <a:r>
              <a:rPr lang="en-US" sz="1400" dirty="0">
                <a:solidFill>
                  <a:schemeClr val="tx2"/>
                </a:solidFill>
              </a:rPr>
              <a:t>U.S. Department of Health and Human Services Centers for Medicare &amp; Medicaid Services.  (2016, July).  </a:t>
            </a:r>
            <a:r>
              <a:rPr lang="en-US" sz="1400" i="1" dirty="0">
                <a:solidFill>
                  <a:schemeClr val="tx2"/>
                </a:solidFill>
              </a:rPr>
              <a:t>Health Care Fraud and Program Integrity:  An Overview for Providers.  </a:t>
            </a:r>
            <a:r>
              <a:rPr lang="en-US" sz="1400" dirty="0">
                <a:solidFill>
                  <a:schemeClr val="tx2"/>
                </a:solidFill>
              </a:rPr>
              <a:t>Retrieved July 11, 2018 from https://wayback.archive-it.org/2744/20160825230550/https://www.cms.gov/Medicare-Medicaid-Coordination/Fraud-Prevention/Medicaid-Integrity-Education/Downloads/fwa-presentation-handout.pdf</a:t>
            </a:r>
          </a:p>
          <a:p>
            <a:r>
              <a:rPr lang="en-US" sz="1400" dirty="0">
                <a:solidFill>
                  <a:schemeClr val="tx2"/>
                </a:solidFill>
              </a:rPr>
              <a:t>U.S. Department of Health and Human Services Centers for Medicare &amp; Medicaid Services</a:t>
            </a:r>
            <a:r>
              <a:rPr lang="en-US" sz="1400" i="1" dirty="0">
                <a:solidFill>
                  <a:schemeClr val="tx2"/>
                </a:solidFill>
              </a:rPr>
              <a:t>.  CMS Self-Audit Fact Sheet.  </a:t>
            </a:r>
            <a:r>
              <a:rPr lang="en-US" sz="1400" dirty="0">
                <a:solidFill>
                  <a:schemeClr val="tx2"/>
                </a:solidFill>
              </a:rPr>
              <a:t>Retrieved October 9, 2017 from  https://www.slideshare.net/CassandraMinorRDHBSc/cms-selfaudit-fact-sheet</a:t>
            </a:r>
          </a:p>
          <a:p>
            <a:r>
              <a:rPr lang="en-US" sz="1400" dirty="0">
                <a:solidFill>
                  <a:schemeClr val="tx2"/>
                </a:solidFill>
              </a:rPr>
              <a:t>U.S. Department of Health and Human Services Centers for Medicare &amp; Medicaid Services.  </a:t>
            </a:r>
            <a:r>
              <a:rPr lang="en-US" sz="1400" i="1" dirty="0">
                <a:solidFill>
                  <a:schemeClr val="tx2"/>
                </a:solidFill>
              </a:rPr>
              <a:t>CMS Snapshot E-Bulletin</a:t>
            </a:r>
            <a:r>
              <a:rPr lang="en-US" sz="1400" dirty="0">
                <a:solidFill>
                  <a:schemeClr val="tx2"/>
                </a:solidFill>
              </a:rPr>
              <a:t>.  Retrieved October 9, 2017 from https://www.cms.gov/Medicare-Medicaid-Coordination/Fraud-Prevention/Medicaid-Integrity-Education/Downloads/ebulletins-self-audit.pdf</a:t>
            </a:r>
          </a:p>
          <a:p>
            <a:r>
              <a:rPr lang="en-US" sz="1400" dirty="0">
                <a:solidFill>
                  <a:schemeClr val="tx2"/>
                </a:solidFill>
              </a:rPr>
              <a:t>U.S. Department of Health and Human Services Centers for Medicare &amp; Medicaid Services. </a:t>
            </a:r>
            <a:r>
              <a:rPr lang="en-US" sz="1400" i="1" dirty="0">
                <a:solidFill>
                  <a:schemeClr val="tx2"/>
                </a:solidFill>
              </a:rPr>
              <a:t>Program Integrity:  Self-Audit Toolkit.  </a:t>
            </a:r>
            <a:r>
              <a:rPr lang="en-US" sz="1400" dirty="0">
                <a:solidFill>
                  <a:schemeClr val="tx2"/>
                </a:solidFill>
              </a:rPr>
              <a:t>Retrieved January 16, 2018 from http://wayback.archive-it.org/2744/20170308141411/https://www.cms.gov/Medicare-Medicaid-Coordination/Fraud-Prevention/Medicaid-Integrity-Education/audit-toolkit.html</a:t>
            </a:r>
          </a:p>
          <a:p>
            <a:r>
              <a:rPr lang="en-US" sz="1400" dirty="0">
                <a:solidFill>
                  <a:schemeClr val="tx2"/>
                </a:solidFill>
              </a:rPr>
              <a:t>U.S. Department of Health and Human Services Centers for Medicare &amp; Medicaid Services.  </a:t>
            </a:r>
            <a:r>
              <a:rPr lang="en-US" sz="1400" i="1" dirty="0">
                <a:solidFill>
                  <a:schemeClr val="tx2"/>
                </a:solidFill>
              </a:rPr>
              <a:t>Common Types of Health Care Fraud CMS Fact Sheet.  </a:t>
            </a:r>
            <a:r>
              <a:rPr lang="en-US" sz="1400" dirty="0">
                <a:solidFill>
                  <a:schemeClr val="tx2"/>
                </a:solidFill>
              </a:rPr>
              <a:t>Retrieved July 11, 2018 from https://wayback.archive-it.org/2744/20160825230552/https://www.cms.gov/Medicare-Medicaid-Coordination/Fraud-Prevention/Medicaid-Integrity-Education/Downloads/fwa-factsheet.pdf</a:t>
            </a:r>
          </a:p>
          <a:p>
            <a:r>
              <a:rPr lang="en-US" sz="1400" dirty="0">
                <a:solidFill>
                  <a:schemeClr val="tx2"/>
                </a:solidFill>
              </a:rPr>
              <a:t>U.S. Department of Health and Human Services Centers for Medicare &amp; Medicaid Services.  </a:t>
            </a:r>
            <a:r>
              <a:rPr lang="en-US" sz="1400" i="1" dirty="0">
                <a:solidFill>
                  <a:schemeClr val="tx2"/>
                </a:solidFill>
              </a:rPr>
              <a:t>Laws Against Health Care Fraud Fact Sheet</a:t>
            </a:r>
            <a:r>
              <a:rPr lang="en-US" sz="1400" dirty="0">
                <a:solidFill>
                  <a:schemeClr val="tx2"/>
                </a:solidFill>
              </a:rPr>
              <a:t>.  Retrieved July 11, 2018 from https://wayback.archive-it.org/2744/20160825230553/https://www.cms.gov/Medicare-Medicaid-Coordination/Fraud-Prevention/Medicaid-Integrity-Education/Downloads/fwa-laws-factsheet.pdf</a:t>
            </a:r>
          </a:p>
          <a:p>
            <a:endParaRPr lang="en-US" sz="1400" dirty="0">
              <a:solidFill>
                <a:schemeClr val="tx2"/>
              </a:solidFill>
            </a:endParaRPr>
          </a:p>
          <a:p>
            <a:endParaRPr lang="en-US" sz="1400" dirty="0">
              <a:solidFill>
                <a:schemeClr val="tx2"/>
              </a:solidFill>
            </a:endParaRPr>
          </a:p>
        </p:txBody>
      </p:sp>
      <p:sp>
        <p:nvSpPr>
          <p:cNvPr id="6" name="Slide Number Placeholder 5"/>
          <p:cNvSpPr>
            <a:spLocks noGrp="1"/>
          </p:cNvSpPr>
          <p:nvPr>
            <p:ph type="sldNum" sz="quarter" idx="12"/>
          </p:nvPr>
        </p:nvSpPr>
        <p:spPr/>
        <p:txBody>
          <a:bodyPr/>
          <a:lstStyle/>
          <a:p>
            <a:fld id="{58F2C84C-AACB-468B-BFFF-791E2FB4CCE8}" type="slidenum">
              <a:rPr lang="en-US" smtClean="0"/>
              <a:pPr/>
              <a:t>54</a:t>
            </a:fld>
            <a:endParaRPr lang="en-US" dirty="0"/>
          </a:p>
        </p:txBody>
      </p:sp>
    </p:spTree>
    <p:extLst>
      <p:ext uri="{BB962C8B-B14F-4D97-AF65-F5344CB8AC3E}">
        <p14:creationId xmlns:p14="http://schemas.microsoft.com/office/powerpoint/2010/main" val="427986611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2240280"/>
          </a:xfrm>
        </p:spPr>
        <p:txBody>
          <a:bodyPr>
            <a:noAutofit/>
          </a:bodyPr>
          <a:lstStyle/>
          <a:p>
            <a:pPr algn="ctr"/>
            <a:r>
              <a:rPr lang="en-US" sz="4400" dirty="0"/>
              <a:t>Benefits to Self-Auditing</a:t>
            </a:r>
            <a:br>
              <a:rPr lang="en-US" sz="3600" dirty="0"/>
            </a:br>
            <a:br>
              <a:rPr lang="en-US" sz="3600" dirty="0"/>
            </a:br>
            <a:r>
              <a:rPr lang="en-US" sz="3200" b="1" u="sng" dirty="0">
                <a:effectLst/>
              </a:rPr>
              <a:t>Self-Audit Toolkit (CMS) </a:t>
            </a:r>
            <a:br>
              <a:rPr lang="en-US" sz="2800" dirty="0"/>
            </a:br>
            <a:endParaRPr lang="en-US" sz="2800" dirty="0"/>
          </a:p>
        </p:txBody>
      </p:sp>
      <p:sp>
        <p:nvSpPr>
          <p:cNvPr id="3" name="Content Placeholder 2"/>
          <p:cNvSpPr>
            <a:spLocks noGrp="1"/>
          </p:cNvSpPr>
          <p:nvPr>
            <p:ph sz="half" idx="1"/>
          </p:nvPr>
        </p:nvSpPr>
        <p:spPr>
          <a:xfrm>
            <a:off x="1435608" y="1524000"/>
            <a:ext cx="3657600" cy="5334000"/>
          </a:xfrm>
        </p:spPr>
        <p:txBody>
          <a:bodyPr>
            <a:normAutofit fontScale="85000" lnSpcReduction="20000"/>
          </a:bodyPr>
          <a:lstStyle/>
          <a:p>
            <a:pPr>
              <a:buNone/>
            </a:pPr>
            <a:endParaRPr lang="en-US" sz="5100" dirty="0">
              <a:solidFill>
                <a:schemeClr val="tx2"/>
              </a:solidFill>
            </a:endParaRPr>
          </a:p>
          <a:p>
            <a:pPr>
              <a:buFont typeface="Courier New" panose="02070309020205020404" pitchFamily="49" charset="0"/>
              <a:buChar char="o"/>
            </a:pPr>
            <a:r>
              <a:rPr lang="en-US" dirty="0">
                <a:solidFill>
                  <a:schemeClr val="tx2"/>
                </a:solidFill>
              </a:rPr>
              <a:t>Reduce and prevent fraud and improper payments</a:t>
            </a:r>
          </a:p>
          <a:p>
            <a:pPr>
              <a:buFont typeface="Courier New" panose="02070309020205020404" pitchFamily="49" charset="0"/>
              <a:buChar char="o"/>
            </a:pPr>
            <a:r>
              <a:rPr lang="en-US" dirty="0">
                <a:solidFill>
                  <a:schemeClr val="tx2"/>
                </a:solidFill>
              </a:rPr>
              <a:t>Lower chances of an external audit</a:t>
            </a:r>
          </a:p>
          <a:p>
            <a:pPr>
              <a:buFont typeface="Courier New" panose="02070309020205020404" pitchFamily="49" charset="0"/>
              <a:buChar char="o"/>
            </a:pPr>
            <a:r>
              <a:rPr lang="en-US" dirty="0">
                <a:solidFill>
                  <a:schemeClr val="tx2"/>
                </a:solidFill>
              </a:rPr>
              <a:t>Help create a robust culture of compliance</a:t>
            </a:r>
          </a:p>
          <a:p>
            <a:pPr>
              <a:buFont typeface="Courier New" panose="02070309020205020404" pitchFamily="49" charset="0"/>
              <a:buChar char="o"/>
            </a:pPr>
            <a:r>
              <a:rPr lang="en-US" dirty="0">
                <a:solidFill>
                  <a:schemeClr val="tx2"/>
                </a:solidFill>
              </a:rPr>
              <a:t>Ensure that claims submitted are true and accurate</a:t>
            </a:r>
          </a:p>
          <a:p>
            <a:pPr>
              <a:buFont typeface="Courier New" panose="02070309020205020404" pitchFamily="49" charset="0"/>
              <a:buChar char="o"/>
            </a:pPr>
            <a:r>
              <a:rPr lang="en-US" dirty="0">
                <a:solidFill>
                  <a:schemeClr val="tx2"/>
                </a:solidFill>
              </a:rPr>
              <a:t>Speeding up and optimizing proper claim payment</a:t>
            </a:r>
          </a:p>
          <a:p>
            <a:pPr>
              <a:buFont typeface="Courier New" panose="02070309020205020404" pitchFamily="49" charset="0"/>
              <a:buChar char="o"/>
            </a:pPr>
            <a:r>
              <a:rPr lang="en-US" dirty="0">
                <a:solidFill>
                  <a:schemeClr val="tx2"/>
                </a:solidFill>
              </a:rPr>
              <a:t>Improve client care</a:t>
            </a:r>
          </a:p>
          <a:p>
            <a:pPr marL="82296" indent="0">
              <a:buNone/>
            </a:pPr>
            <a:endParaRPr lang="en-US" dirty="0"/>
          </a:p>
          <a:p>
            <a:pPr>
              <a:buNone/>
            </a:pPr>
            <a:endParaRPr lang="en-US" sz="7200" dirty="0">
              <a:solidFill>
                <a:srgbClr val="FF0000"/>
              </a:solidFill>
            </a:endParaRPr>
          </a:p>
          <a:p>
            <a:pPr>
              <a:buNone/>
            </a:pPr>
            <a:endParaRPr lang="en-US" sz="7200" dirty="0"/>
          </a:p>
          <a:p>
            <a:pPr>
              <a:buNone/>
            </a:pPr>
            <a:endParaRPr lang="en-US" sz="7200" dirty="0"/>
          </a:p>
          <a:p>
            <a:pPr lvl="0"/>
            <a:endParaRPr lang="en-US" dirty="0"/>
          </a:p>
          <a:p>
            <a:endParaRPr lang="en-US" dirty="0"/>
          </a:p>
        </p:txBody>
      </p:sp>
      <p:sp>
        <p:nvSpPr>
          <p:cNvPr id="4" name="Content Placeholder 3">
            <a:extLst>
              <a:ext uri="{FF2B5EF4-FFF2-40B4-BE49-F238E27FC236}">
                <a16:creationId xmlns:a16="http://schemas.microsoft.com/office/drawing/2014/main" id="{EB66B6AF-DCCF-4E67-9186-FFE9942005EB}"/>
              </a:ext>
            </a:extLst>
          </p:cNvPr>
          <p:cNvSpPr>
            <a:spLocks noGrp="1"/>
          </p:cNvSpPr>
          <p:nvPr>
            <p:ph sz="half" idx="2"/>
          </p:nvPr>
        </p:nvSpPr>
        <p:spPr>
          <a:xfrm>
            <a:off x="5276088" y="2133600"/>
            <a:ext cx="3657600" cy="4724400"/>
          </a:xfrm>
        </p:spPr>
        <p:txBody>
          <a:bodyPr>
            <a:normAutofit fontScale="85000" lnSpcReduction="20000"/>
          </a:bodyPr>
          <a:lstStyle/>
          <a:p>
            <a:pPr>
              <a:buFont typeface="Courier New" panose="02070309020205020404" pitchFamily="49" charset="0"/>
              <a:buChar char="o"/>
            </a:pPr>
            <a:r>
              <a:rPr lang="en-US" dirty="0">
                <a:solidFill>
                  <a:schemeClr val="tx2"/>
                </a:solidFill>
              </a:rPr>
              <a:t>Minimize billing mistakes</a:t>
            </a:r>
          </a:p>
          <a:p>
            <a:pPr>
              <a:buFont typeface="Courier New" panose="02070309020205020404" pitchFamily="49" charset="0"/>
              <a:buChar char="o"/>
            </a:pPr>
            <a:r>
              <a:rPr lang="en-US" dirty="0">
                <a:solidFill>
                  <a:schemeClr val="tx2"/>
                </a:solidFill>
              </a:rPr>
              <a:t>Showing a good faith and diligent commitment to a robust compliance effort</a:t>
            </a:r>
          </a:p>
          <a:p>
            <a:pPr>
              <a:buFont typeface="Courier New" panose="02070309020205020404" pitchFamily="49" charset="0"/>
              <a:buChar char="o"/>
            </a:pPr>
            <a:r>
              <a:rPr lang="en-US" dirty="0">
                <a:solidFill>
                  <a:schemeClr val="tx2"/>
                </a:solidFill>
              </a:rPr>
              <a:t>Sending the message to staff that while mistakes will occur, employees have a duty to report errors and fraud so they may be corrected</a:t>
            </a:r>
          </a:p>
          <a:p>
            <a:pPr>
              <a:buFont typeface="Courier New" panose="02070309020205020404" pitchFamily="49" charset="0"/>
              <a:buChar char="o"/>
            </a:pPr>
            <a:r>
              <a:rPr lang="en-US" dirty="0">
                <a:solidFill>
                  <a:schemeClr val="tx2"/>
                </a:solidFill>
              </a:rPr>
              <a:t>Avoid conflicts with self-referral and anti-kickback statutes</a:t>
            </a:r>
          </a:p>
          <a:p>
            <a:pPr marL="82296" indent="0">
              <a:buNone/>
            </a:pPr>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6</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2388"/>
            <a:ext cx="7851648" cy="1143000"/>
          </a:xfrm>
        </p:spPr>
        <p:txBody>
          <a:bodyPr>
            <a:noAutofit/>
          </a:bodyPr>
          <a:lstStyle/>
          <a:p>
            <a:pPr algn="ctr"/>
            <a:r>
              <a:rPr lang="en-US" sz="4400" dirty="0"/>
              <a:t>Benefits to Self-Auditing </a:t>
            </a:r>
            <a:endParaRPr lang="en-US" sz="4400" b="1" u="sng" dirty="0"/>
          </a:p>
        </p:txBody>
      </p:sp>
      <p:sp>
        <p:nvSpPr>
          <p:cNvPr id="3" name="Content Placeholder 2"/>
          <p:cNvSpPr>
            <a:spLocks noGrp="1"/>
          </p:cNvSpPr>
          <p:nvPr>
            <p:ph idx="1"/>
          </p:nvPr>
        </p:nvSpPr>
        <p:spPr>
          <a:xfrm>
            <a:off x="990600" y="838200"/>
            <a:ext cx="7943088" cy="5638800"/>
          </a:xfrm>
        </p:spPr>
        <p:txBody>
          <a:bodyPr>
            <a:normAutofit fontScale="92500" lnSpcReduction="20000"/>
          </a:bodyPr>
          <a:lstStyle/>
          <a:p>
            <a:pPr>
              <a:buNone/>
            </a:pPr>
            <a:endParaRPr lang="en-US" sz="5100" dirty="0"/>
          </a:p>
          <a:p>
            <a:pPr marL="82296" indent="0" algn="ctr">
              <a:buNone/>
            </a:pPr>
            <a:r>
              <a:rPr lang="en-US" dirty="0"/>
              <a:t> </a:t>
            </a:r>
            <a:r>
              <a:rPr lang="en-US" b="1" u="sng" dirty="0">
                <a:solidFill>
                  <a:schemeClr val="tx2"/>
                </a:solidFill>
              </a:rPr>
              <a:t>Question Answered by the Audience</a:t>
            </a:r>
          </a:p>
          <a:p>
            <a:pPr marL="82296" indent="0" algn="ctr">
              <a:buNone/>
            </a:pPr>
            <a:r>
              <a:rPr lang="en-US" sz="2400" dirty="0">
                <a:solidFill>
                  <a:schemeClr val="tx2"/>
                </a:solidFill>
              </a:rPr>
              <a:t>Can you identify additional benefits to self-auditing?</a:t>
            </a:r>
          </a:p>
          <a:p>
            <a:r>
              <a:rPr lang="en-US" sz="2400" dirty="0">
                <a:solidFill>
                  <a:schemeClr val="tx2"/>
                </a:solidFill>
              </a:rPr>
              <a:t>To forecast problems</a:t>
            </a:r>
          </a:p>
          <a:p>
            <a:r>
              <a:rPr lang="en-US" sz="2400" dirty="0">
                <a:solidFill>
                  <a:schemeClr val="tx2"/>
                </a:solidFill>
              </a:rPr>
              <a:t>To improve the culture of the organization</a:t>
            </a:r>
          </a:p>
          <a:p>
            <a:r>
              <a:rPr lang="en-US" sz="2400" dirty="0">
                <a:solidFill>
                  <a:schemeClr val="tx2"/>
                </a:solidFill>
              </a:rPr>
              <a:t>For tracking and trending purposes</a:t>
            </a:r>
          </a:p>
          <a:p>
            <a:r>
              <a:rPr lang="en-US" sz="2400" dirty="0">
                <a:solidFill>
                  <a:schemeClr val="tx2"/>
                </a:solidFill>
              </a:rPr>
              <a:t>To gauge the temperature of programs</a:t>
            </a:r>
          </a:p>
          <a:p>
            <a:r>
              <a:rPr lang="en-US" sz="2400" dirty="0">
                <a:solidFill>
                  <a:schemeClr val="tx2"/>
                </a:solidFill>
              </a:rPr>
              <a:t>To assess the impact of training </a:t>
            </a:r>
          </a:p>
          <a:p>
            <a:r>
              <a:rPr lang="en-US" sz="2400" dirty="0">
                <a:solidFill>
                  <a:schemeClr val="tx2"/>
                </a:solidFill>
              </a:rPr>
              <a:t>To improve internal processes</a:t>
            </a:r>
          </a:p>
          <a:p>
            <a:r>
              <a:rPr lang="en-US" sz="2400" dirty="0">
                <a:solidFill>
                  <a:schemeClr val="tx2"/>
                </a:solidFill>
              </a:rPr>
              <a:t>For planning purposes and to make changes as needed</a:t>
            </a:r>
          </a:p>
          <a:p>
            <a:r>
              <a:rPr lang="en-US" sz="2400" dirty="0">
                <a:solidFill>
                  <a:schemeClr val="tx2"/>
                </a:solidFill>
              </a:rPr>
              <a:t>To develop a risk assessment</a:t>
            </a:r>
          </a:p>
          <a:p>
            <a:r>
              <a:rPr lang="en-US" sz="2400" dirty="0">
                <a:solidFill>
                  <a:schemeClr val="tx2"/>
                </a:solidFill>
              </a:rPr>
              <a:t>To improve EMR / EHR functioning</a:t>
            </a:r>
          </a:p>
          <a:p>
            <a:r>
              <a:rPr lang="en-US" sz="2400" dirty="0">
                <a:solidFill>
                  <a:schemeClr val="tx2"/>
                </a:solidFill>
              </a:rPr>
              <a:t>For program development</a:t>
            </a:r>
          </a:p>
          <a:p>
            <a:r>
              <a:rPr lang="en-US" sz="2400" dirty="0">
                <a:solidFill>
                  <a:schemeClr val="tx2"/>
                </a:solidFill>
              </a:rPr>
              <a:t>To determine a budget for payments that need to be paid back</a:t>
            </a:r>
          </a:p>
          <a:p>
            <a:endParaRPr lang="en-US" sz="2400" dirty="0">
              <a:solidFill>
                <a:srgbClr val="FF0000"/>
              </a:solidFill>
            </a:endParaRPr>
          </a:p>
          <a:p>
            <a:endParaRPr lang="en-US" sz="2400" dirty="0">
              <a:solidFill>
                <a:srgbClr val="FF0000"/>
              </a:solidFill>
            </a:endParaRPr>
          </a:p>
          <a:p>
            <a:pPr>
              <a:buNone/>
            </a:pPr>
            <a:endParaRPr lang="en-US" sz="7200" dirty="0"/>
          </a:p>
          <a:p>
            <a:pPr>
              <a:buNone/>
            </a:pPr>
            <a:endParaRPr lang="en-US" sz="7200" dirty="0"/>
          </a:p>
          <a:p>
            <a:pPr lvl="0"/>
            <a:endParaRPr lang="en-US" dirty="0"/>
          </a:p>
          <a:p>
            <a:endParaRPr lang="en-US"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7</a:t>
            </a:fld>
            <a:endParaRPr lang="en-US" dirty="0"/>
          </a:p>
        </p:txBody>
      </p:sp>
    </p:spTree>
    <p:extLst>
      <p:ext uri="{BB962C8B-B14F-4D97-AF65-F5344CB8AC3E}">
        <p14:creationId xmlns:p14="http://schemas.microsoft.com/office/powerpoint/2010/main" val="2478283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C018-B0C7-4FD5-8704-AA32A7FE61F9}"/>
              </a:ext>
            </a:extLst>
          </p:cNvPr>
          <p:cNvSpPr>
            <a:spLocks noGrp="1"/>
          </p:cNvSpPr>
          <p:nvPr>
            <p:ph type="title"/>
          </p:nvPr>
        </p:nvSpPr>
        <p:spPr>
          <a:xfrm>
            <a:off x="914400" y="76200"/>
            <a:ext cx="8019288" cy="1341438"/>
          </a:xfrm>
        </p:spPr>
        <p:txBody>
          <a:bodyPr>
            <a:noAutofit/>
          </a:bodyPr>
          <a:lstStyle/>
          <a:p>
            <a:pPr algn="ctr"/>
            <a:r>
              <a:rPr lang="en-US" sz="3600" dirty="0"/>
              <a:t>Federal Laws Against Health Care Fraud</a:t>
            </a:r>
          </a:p>
        </p:txBody>
      </p:sp>
      <p:sp>
        <p:nvSpPr>
          <p:cNvPr id="3" name="Content Placeholder 2">
            <a:extLst>
              <a:ext uri="{FF2B5EF4-FFF2-40B4-BE49-F238E27FC236}">
                <a16:creationId xmlns:a16="http://schemas.microsoft.com/office/drawing/2014/main" id="{2A513B0E-4142-4386-B9AB-E6C1E06E5F7A}"/>
              </a:ext>
            </a:extLst>
          </p:cNvPr>
          <p:cNvSpPr>
            <a:spLocks noGrp="1"/>
          </p:cNvSpPr>
          <p:nvPr>
            <p:ph idx="1"/>
          </p:nvPr>
        </p:nvSpPr>
        <p:spPr>
          <a:xfrm>
            <a:off x="1435608" y="1600200"/>
            <a:ext cx="7498080" cy="5562600"/>
          </a:xfrm>
        </p:spPr>
        <p:txBody>
          <a:bodyPr>
            <a:normAutofit/>
          </a:bodyPr>
          <a:lstStyle/>
          <a:p>
            <a:pPr marL="82296" indent="0" algn="ctr">
              <a:buNone/>
            </a:pPr>
            <a:r>
              <a:rPr lang="en-US" sz="3500" b="1" u="sng" dirty="0">
                <a:solidFill>
                  <a:schemeClr val="tx2"/>
                </a:solidFill>
              </a:rPr>
              <a:t>CMS  </a:t>
            </a:r>
          </a:p>
          <a:p>
            <a:pPr marL="82296" indent="0">
              <a:buNone/>
            </a:pPr>
            <a:r>
              <a:rPr lang="en-US" sz="2400" dirty="0">
                <a:solidFill>
                  <a:schemeClr val="tx2"/>
                </a:solidFill>
              </a:rPr>
              <a:t>US Government Accountability Office has designated Medicaid as a program at high risk for:</a:t>
            </a:r>
          </a:p>
          <a:p>
            <a:pPr marL="82296" indent="0">
              <a:buNone/>
            </a:pPr>
            <a:r>
              <a:rPr lang="en-US" sz="2400" b="1" u="sng" dirty="0">
                <a:solidFill>
                  <a:schemeClr val="tx2"/>
                </a:solidFill>
              </a:rPr>
              <a:t>Improper Payments</a:t>
            </a:r>
            <a:r>
              <a:rPr lang="en-US" sz="2400" b="1" dirty="0">
                <a:solidFill>
                  <a:schemeClr val="tx2"/>
                </a:solidFill>
              </a:rPr>
              <a:t> -  </a:t>
            </a:r>
            <a:r>
              <a:rPr lang="en-US" sz="2400" dirty="0">
                <a:solidFill>
                  <a:schemeClr val="tx2"/>
                </a:solidFill>
              </a:rPr>
              <a:t>payments for treatments or services  that were not covered by program rules, that were not medically necessary, or that were billed for but were never provided.     </a:t>
            </a:r>
          </a:p>
          <a:p>
            <a:pPr lvl="1"/>
            <a:r>
              <a:rPr lang="en-US" sz="2400" dirty="0">
                <a:solidFill>
                  <a:schemeClr val="tx2"/>
                </a:solidFill>
              </a:rPr>
              <a:t>Divert resources away from necessary care</a:t>
            </a:r>
          </a:p>
          <a:p>
            <a:pPr lvl="1"/>
            <a:r>
              <a:rPr lang="en-US" sz="2400" dirty="0">
                <a:solidFill>
                  <a:schemeClr val="tx2"/>
                </a:solidFill>
              </a:rPr>
              <a:t>May subject health care professionals to recoupment</a:t>
            </a:r>
          </a:p>
          <a:p>
            <a:pPr lvl="1"/>
            <a:r>
              <a:rPr lang="en-US" sz="2400" dirty="0">
                <a:solidFill>
                  <a:schemeClr val="tx2"/>
                </a:solidFill>
              </a:rPr>
              <a:t>If the result is fraud or abuse, may also incur criminal penalties and other sanctions</a:t>
            </a:r>
          </a:p>
        </p:txBody>
      </p:sp>
      <p:sp>
        <p:nvSpPr>
          <p:cNvPr id="4" name="Slide Number Placeholder 3">
            <a:extLst>
              <a:ext uri="{FF2B5EF4-FFF2-40B4-BE49-F238E27FC236}">
                <a16:creationId xmlns:a16="http://schemas.microsoft.com/office/drawing/2014/main" id="{2FB9D946-F234-43AD-8532-9B3768DCB04F}"/>
              </a:ext>
            </a:extLst>
          </p:cNvPr>
          <p:cNvSpPr>
            <a:spLocks noGrp="1"/>
          </p:cNvSpPr>
          <p:nvPr>
            <p:ph type="sldNum" sz="quarter" idx="12"/>
          </p:nvPr>
        </p:nvSpPr>
        <p:spPr/>
        <p:txBody>
          <a:bodyPr/>
          <a:lstStyle/>
          <a:p>
            <a:fld id="{58F2C84C-AACB-468B-BFFF-791E2FB4CCE8}" type="slidenum">
              <a:rPr lang="en-US" smtClean="0"/>
              <a:pPr/>
              <a:t>8</a:t>
            </a:fld>
            <a:endParaRPr lang="en-US" dirty="0"/>
          </a:p>
        </p:txBody>
      </p:sp>
    </p:spTree>
    <p:extLst>
      <p:ext uri="{BB962C8B-B14F-4D97-AF65-F5344CB8AC3E}">
        <p14:creationId xmlns:p14="http://schemas.microsoft.com/office/powerpoint/2010/main" val="30204166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143000"/>
          </a:xfrm>
        </p:spPr>
        <p:txBody>
          <a:bodyPr>
            <a:noAutofit/>
          </a:bodyPr>
          <a:lstStyle/>
          <a:p>
            <a:pPr algn="ctr"/>
            <a:r>
              <a:rPr lang="en-US" sz="3600" dirty="0"/>
              <a:t>Federal Laws Against Health Care Fraud</a:t>
            </a:r>
          </a:p>
        </p:txBody>
      </p:sp>
      <p:sp>
        <p:nvSpPr>
          <p:cNvPr id="3" name="Content Placeholder 2"/>
          <p:cNvSpPr>
            <a:spLocks noGrp="1"/>
          </p:cNvSpPr>
          <p:nvPr>
            <p:ph idx="1"/>
          </p:nvPr>
        </p:nvSpPr>
        <p:spPr>
          <a:xfrm>
            <a:off x="1066800" y="1676400"/>
            <a:ext cx="7866888" cy="5181600"/>
          </a:xfrm>
        </p:spPr>
        <p:txBody>
          <a:bodyPr>
            <a:normAutofit lnSpcReduction="10000"/>
          </a:bodyPr>
          <a:lstStyle/>
          <a:p>
            <a:pPr algn="ctr">
              <a:buNone/>
            </a:pPr>
            <a:r>
              <a:rPr lang="en-US" u="sng" dirty="0"/>
              <a:t> </a:t>
            </a:r>
            <a:r>
              <a:rPr lang="en-US" b="1" u="sng" dirty="0">
                <a:solidFill>
                  <a:schemeClr val="tx2"/>
                </a:solidFill>
              </a:rPr>
              <a:t>Self-Audit Toolkit (CMS)</a:t>
            </a:r>
          </a:p>
          <a:p>
            <a:r>
              <a:rPr lang="en-US" sz="2400" b="1" dirty="0">
                <a:solidFill>
                  <a:schemeClr val="tx2"/>
                </a:solidFill>
              </a:rPr>
              <a:t>Improper Payments </a:t>
            </a:r>
            <a:r>
              <a:rPr lang="en-US" sz="2400" dirty="0">
                <a:solidFill>
                  <a:schemeClr val="tx2"/>
                </a:solidFill>
              </a:rPr>
              <a:t>generally occur when services are:</a:t>
            </a:r>
          </a:p>
          <a:p>
            <a:pPr lvl="1"/>
            <a:r>
              <a:rPr lang="en-US" sz="2400" dirty="0">
                <a:solidFill>
                  <a:schemeClr val="tx2"/>
                </a:solidFill>
              </a:rPr>
              <a:t>Not documented</a:t>
            </a:r>
          </a:p>
          <a:p>
            <a:pPr lvl="1"/>
            <a:r>
              <a:rPr lang="en-US" sz="2400" dirty="0">
                <a:solidFill>
                  <a:schemeClr val="tx2"/>
                </a:solidFill>
              </a:rPr>
              <a:t>Not rendered</a:t>
            </a:r>
          </a:p>
          <a:p>
            <a:pPr lvl="1"/>
            <a:r>
              <a:rPr lang="en-US" sz="2400" dirty="0">
                <a:solidFill>
                  <a:schemeClr val="tx2"/>
                </a:solidFill>
              </a:rPr>
              <a:t>Not covered</a:t>
            </a:r>
          </a:p>
          <a:p>
            <a:pPr lvl="1"/>
            <a:r>
              <a:rPr lang="en-US" sz="2400" dirty="0">
                <a:solidFill>
                  <a:schemeClr val="tx2"/>
                </a:solidFill>
              </a:rPr>
              <a:t>Not medically necessary</a:t>
            </a:r>
          </a:p>
          <a:p>
            <a:pPr lvl="1"/>
            <a:r>
              <a:rPr lang="en-US" sz="2400" dirty="0">
                <a:solidFill>
                  <a:schemeClr val="tx2"/>
                </a:solidFill>
              </a:rPr>
              <a:t>Double-billed</a:t>
            </a:r>
          </a:p>
          <a:p>
            <a:pPr lvl="1"/>
            <a:r>
              <a:rPr lang="en-US" sz="2400" dirty="0">
                <a:solidFill>
                  <a:schemeClr val="tx2"/>
                </a:solidFill>
              </a:rPr>
              <a:t>Misrepresented – Incorrect location, date, time, sequence, frequency, quantity, description, staff licensure, etc.</a:t>
            </a:r>
          </a:p>
          <a:p>
            <a:pPr lvl="1"/>
            <a:r>
              <a:rPr lang="en-US" sz="2400" dirty="0" err="1">
                <a:solidFill>
                  <a:schemeClr val="tx2"/>
                </a:solidFill>
              </a:rPr>
              <a:t>Upcoded</a:t>
            </a:r>
            <a:endParaRPr lang="en-US" sz="2400" dirty="0">
              <a:solidFill>
                <a:schemeClr val="tx2"/>
              </a:solidFill>
            </a:endParaRPr>
          </a:p>
          <a:p>
            <a:pPr lvl="1"/>
            <a:r>
              <a:rPr lang="en-US" sz="2400" dirty="0">
                <a:solidFill>
                  <a:schemeClr val="tx2"/>
                </a:solidFill>
              </a:rPr>
              <a:t>Unbundled</a:t>
            </a:r>
          </a:p>
          <a:p>
            <a:pPr lvl="1"/>
            <a:endParaRPr lang="en-US" sz="2000" b="1" dirty="0"/>
          </a:p>
        </p:txBody>
      </p:sp>
      <p:sp>
        <p:nvSpPr>
          <p:cNvPr id="6" name="Slide Number Placeholder 5"/>
          <p:cNvSpPr>
            <a:spLocks noGrp="1"/>
          </p:cNvSpPr>
          <p:nvPr>
            <p:ph type="sldNum" sz="quarter" idx="12"/>
          </p:nvPr>
        </p:nvSpPr>
        <p:spPr/>
        <p:txBody>
          <a:bodyPr/>
          <a:lstStyle/>
          <a:p>
            <a:fld id="{58F2C84C-AACB-468B-BFFF-791E2FB4CCE8}" type="slidenum">
              <a:rPr lang="en-US" smtClean="0"/>
              <a:pPr/>
              <a:t>9</a:t>
            </a:fld>
            <a:endParaRPr lang="en-US" dirty="0"/>
          </a:p>
        </p:txBody>
      </p:sp>
    </p:spTree>
    <p:extLst>
      <p:ext uri="{BB962C8B-B14F-4D97-AF65-F5344CB8AC3E}">
        <p14:creationId xmlns:p14="http://schemas.microsoft.com/office/powerpoint/2010/main" val="27936262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7330</TotalTime>
  <Words>3981</Words>
  <Application>Microsoft Office PowerPoint</Application>
  <PresentationFormat>On-screen Show (4:3)</PresentationFormat>
  <Paragraphs>756</Paragraphs>
  <Slides>54</Slides>
  <Notes>54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Calibri</vt:lpstr>
      <vt:lpstr>Courier New</vt:lpstr>
      <vt:lpstr>Gill Sans MT</vt:lpstr>
      <vt:lpstr>Verdana</vt:lpstr>
      <vt:lpstr>Wingdings</vt:lpstr>
      <vt:lpstr>Wingdings 2</vt:lpstr>
      <vt:lpstr>Solstice</vt:lpstr>
      <vt:lpstr>Community Behavioral Health (CBH) Compliance Department Self-Auditing and Referrals to CBH</vt:lpstr>
      <vt:lpstr>Learning Objectives</vt:lpstr>
      <vt:lpstr>Incorporate Self-Auditing In Your Compliance Plan</vt:lpstr>
      <vt:lpstr>Incorporate Self-Auditing In Your Compliance Plan</vt:lpstr>
      <vt:lpstr>Self-Audit Definition</vt:lpstr>
      <vt:lpstr>Benefits to Self-Auditing  Self-Audit Toolkit (CMS)  </vt:lpstr>
      <vt:lpstr>Benefits to Self-Auditing </vt:lpstr>
      <vt:lpstr>Federal Laws Against Health Care Fraud</vt:lpstr>
      <vt:lpstr>Federal Laws Against Health Care Fraud</vt:lpstr>
      <vt:lpstr>Federal Laws Against Health Care Fraud</vt:lpstr>
      <vt:lpstr>Self-Disclosure</vt:lpstr>
      <vt:lpstr>Self-Disclosure</vt:lpstr>
      <vt:lpstr>Ways Self-Audits are Initiated</vt:lpstr>
      <vt:lpstr>Ways Self-Audits are Initiated</vt:lpstr>
      <vt:lpstr>Ways Self-Audits are Initiated</vt:lpstr>
      <vt:lpstr>The Self-Audit Process – 4 General Steps</vt:lpstr>
      <vt:lpstr>The Self-Audit Process  Step 1 - Identify Risks</vt:lpstr>
      <vt:lpstr>The Self-Audit Process  Step 1 - Identify Risks</vt:lpstr>
      <vt:lpstr>The Self-Audit Process  Step 1 - Identify Risks</vt:lpstr>
      <vt:lpstr>The Self-Audit Process  Step 1 - Identify Risks</vt:lpstr>
      <vt:lpstr>The Self-Audit Process  Step 1 - Identify Risks</vt:lpstr>
      <vt:lpstr>The Self-Audit Process  Step 1 - Identify Risks</vt:lpstr>
      <vt:lpstr>The Self-Audit Process  Step 1 - Identify Risks</vt:lpstr>
      <vt:lpstr>The Self-Audit Process  Step 1 - Identify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2 – Audit the Risks</vt:lpstr>
      <vt:lpstr>The Self-Audit Process  Step 3 – Document the Audit</vt:lpstr>
      <vt:lpstr>The Self-Audit Process  Step 3 – Document the Audit</vt:lpstr>
      <vt:lpstr>The Self-Audit Process  Step 4 – Review and Act on Results    Self-Audit Toolkit (CMS) Basic Steps</vt:lpstr>
      <vt:lpstr>The Self-Audit Process  Step 4 – Review and Act on Results   </vt:lpstr>
      <vt:lpstr>The Self-Audit Process  Step 4 – Review and Act on Results Monitoring and Measurement   Compliance 101 (4th Ed)  Monitoring – or regular review of risks, can be completed by management or Compliance.    </vt:lpstr>
      <vt:lpstr>The Self-Audit Process  Step 4 – Review and Act on Results Monitoring and Measurement    </vt:lpstr>
      <vt:lpstr>The Self-Audit Process  Step 4 – Review and Act on Results Monitoring and Measurement  </vt:lpstr>
      <vt:lpstr>The Self-Audit Process  Step 4 – Review and Act on Results Monitoring and Measurement  </vt:lpstr>
      <vt:lpstr>Identify Improper Payments </vt:lpstr>
      <vt:lpstr>Follow DHS MA Provider Self-Audit Protocol</vt:lpstr>
      <vt:lpstr>Follow DHS MA Provider Self-Audit Protocol</vt:lpstr>
      <vt:lpstr>The CBH Compliance Department     Introduces Documents for Provider Self-Audits</vt:lpstr>
      <vt:lpstr>The CBH Compliance Department Highlight – Provider Self-Auditing Form</vt:lpstr>
      <vt:lpstr>The CBH Compliance Department Highlight – Claims Overpayment Spreadsheet</vt:lpstr>
      <vt:lpstr>The CBH Compliance Department   Guidelines for Providers Completing Self-Audits</vt:lpstr>
      <vt:lpstr>The CBH Compliance Department</vt:lpstr>
      <vt:lpstr>References</vt:lpstr>
      <vt:lpstr>References</vt:lpstr>
    </vt:vector>
  </TitlesOfParts>
  <Company>CBH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lgreen</dc:creator>
  <cp:lastModifiedBy>Jill Mullin</cp:lastModifiedBy>
  <cp:revision>595</cp:revision>
  <cp:lastPrinted>2018-11-13T14:00:19Z</cp:lastPrinted>
  <dcterms:created xsi:type="dcterms:W3CDTF">2017-09-17T21:32:09Z</dcterms:created>
  <dcterms:modified xsi:type="dcterms:W3CDTF">2018-12-03T16:45:51Z</dcterms:modified>
  <cp:contentStatus/>
</cp:coreProperties>
</file>